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3" r:id="rId6"/>
  </p:sldMasterIdLst>
  <p:notesMasterIdLst>
    <p:notesMasterId r:id="rId56"/>
  </p:notesMasterIdLst>
  <p:sldIdLst>
    <p:sldId id="258" r:id="rId7"/>
    <p:sldId id="271" r:id="rId8"/>
    <p:sldId id="372" r:id="rId9"/>
    <p:sldId id="319" r:id="rId10"/>
    <p:sldId id="272" r:id="rId11"/>
    <p:sldId id="273" r:id="rId12"/>
    <p:sldId id="280" r:id="rId13"/>
    <p:sldId id="281" r:id="rId14"/>
    <p:sldId id="306" r:id="rId15"/>
    <p:sldId id="307" r:id="rId16"/>
    <p:sldId id="308" r:id="rId17"/>
    <p:sldId id="346" r:id="rId18"/>
    <p:sldId id="380" r:id="rId19"/>
    <p:sldId id="357" r:id="rId20"/>
    <p:sldId id="359" r:id="rId21"/>
    <p:sldId id="360" r:id="rId22"/>
    <p:sldId id="382" r:id="rId23"/>
    <p:sldId id="361" r:id="rId24"/>
    <p:sldId id="362" r:id="rId25"/>
    <p:sldId id="383" r:id="rId26"/>
    <p:sldId id="314" r:id="rId27"/>
    <p:sldId id="278" r:id="rId28"/>
    <p:sldId id="291" r:id="rId29"/>
    <p:sldId id="292" r:id="rId30"/>
    <p:sldId id="293" r:id="rId31"/>
    <p:sldId id="294" r:id="rId32"/>
    <p:sldId id="315" r:id="rId33"/>
    <p:sldId id="320" r:id="rId34"/>
    <p:sldId id="321" r:id="rId35"/>
    <p:sldId id="365" r:id="rId36"/>
    <p:sldId id="323" r:id="rId37"/>
    <p:sldId id="368" r:id="rId38"/>
    <p:sldId id="366" r:id="rId39"/>
    <p:sldId id="369" r:id="rId40"/>
    <p:sldId id="370" r:id="rId41"/>
    <p:sldId id="371" r:id="rId42"/>
    <p:sldId id="364" r:id="rId43"/>
    <p:sldId id="282" r:id="rId44"/>
    <p:sldId id="283" r:id="rId45"/>
    <p:sldId id="284" r:id="rId46"/>
    <p:sldId id="285" r:id="rId47"/>
    <p:sldId id="286" r:id="rId48"/>
    <p:sldId id="295" r:id="rId49"/>
    <p:sldId id="276" r:id="rId50"/>
    <p:sldId id="310" r:id="rId51"/>
    <p:sldId id="316" r:id="rId52"/>
    <p:sldId id="317" r:id="rId53"/>
    <p:sldId id="318" r:id="rId54"/>
    <p:sldId id="311" r:id="rId5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0A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F019CF-7ABB-E0A2-BF37-5356A34E797E}" v="146" dt="2025-10-23T09:56:25.443"/>
    <p1510:client id="{C2CBF0CF-E6A9-A25E-18E6-14C90D0FE721}" v="7" dt="2025-10-23T09:44:50.2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4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microsoft.com/office/2015/10/relationships/revisionInfo" Target="revisionInfo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presProps" Target="pres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07E4B1-C20B-4828-BDF4-3BE257952D16}" type="doc">
      <dgm:prSet loTypeId="urn:microsoft.com/office/officeart/2005/8/layout/cycle7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1BC4768E-756A-44DE-93FF-AE6DC934699B}">
      <dgm:prSet phldrT="[Text]" custT="1"/>
      <dgm:spPr/>
      <dgm:t>
        <a:bodyPr/>
        <a:lstStyle/>
        <a:p>
          <a:r>
            <a:rPr lang="en-GB" sz="2400"/>
            <a:t>Exam Paper Questions </a:t>
          </a:r>
        </a:p>
      </dgm:t>
    </dgm:pt>
    <dgm:pt modelId="{963131A8-4986-40BE-AAE9-9B8E58792E84}" type="parTrans" cxnId="{F5D3A91E-1D9F-40B6-8148-8BE0A1E98BC8}">
      <dgm:prSet/>
      <dgm:spPr/>
      <dgm:t>
        <a:bodyPr/>
        <a:lstStyle/>
        <a:p>
          <a:endParaRPr lang="en-GB" sz="1000"/>
        </a:p>
      </dgm:t>
    </dgm:pt>
    <dgm:pt modelId="{7A2E5859-E150-4232-B0CD-0D80890EE887}" type="sibTrans" cxnId="{F5D3A91E-1D9F-40B6-8148-8BE0A1E98BC8}">
      <dgm:prSet custT="1"/>
      <dgm:spPr/>
      <dgm:t>
        <a:bodyPr/>
        <a:lstStyle/>
        <a:p>
          <a:endParaRPr lang="en-GB" sz="900"/>
        </a:p>
      </dgm:t>
    </dgm:pt>
    <dgm:pt modelId="{555F067E-C68B-4DFC-AC9B-B2103E5A8724}">
      <dgm:prSet phldrT="[Text]" custT="1"/>
      <dgm:spPr/>
      <dgm:t>
        <a:bodyPr/>
        <a:lstStyle/>
        <a:p>
          <a:r>
            <a:rPr lang="en-GB" sz="2400"/>
            <a:t>Assessing</a:t>
          </a:r>
          <a:br>
            <a:rPr lang="en-GB" sz="2400"/>
          </a:br>
          <a:r>
            <a:rPr lang="en-GB" sz="2400"/>
            <a:t>Reflecting</a:t>
          </a:r>
        </a:p>
      </dgm:t>
    </dgm:pt>
    <dgm:pt modelId="{48653B3F-00BA-41EA-8BB1-1C39F5168C0B}" type="parTrans" cxnId="{17834B9B-A55C-4596-B2AC-7D126EF1FD64}">
      <dgm:prSet/>
      <dgm:spPr/>
      <dgm:t>
        <a:bodyPr/>
        <a:lstStyle/>
        <a:p>
          <a:endParaRPr lang="en-GB" sz="1000"/>
        </a:p>
      </dgm:t>
    </dgm:pt>
    <dgm:pt modelId="{3D2A8765-84B6-46F6-99C9-7EF108B39003}" type="sibTrans" cxnId="{17834B9B-A55C-4596-B2AC-7D126EF1FD64}">
      <dgm:prSet custT="1"/>
      <dgm:spPr/>
      <dgm:t>
        <a:bodyPr/>
        <a:lstStyle/>
        <a:p>
          <a:endParaRPr lang="en-GB" sz="900"/>
        </a:p>
      </dgm:t>
    </dgm:pt>
    <dgm:pt modelId="{B2CFCFC6-B023-4F7A-98D7-0CFF2F254021}">
      <dgm:prSet phldrT="[Text]" custT="1"/>
      <dgm:spPr/>
      <dgm:t>
        <a:bodyPr/>
        <a:lstStyle/>
        <a:p>
          <a:r>
            <a:rPr lang="en-GB" sz="2400"/>
            <a:t>Knowledge</a:t>
          </a:r>
          <a:br>
            <a:rPr lang="en-GB" sz="2400"/>
          </a:br>
          <a:r>
            <a:rPr lang="en-GB" sz="2400"/>
            <a:t>Skills </a:t>
          </a:r>
          <a:br>
            <a:rPr lang="en-GB" sz="2400"/>
          </a:br>
          <a:r>
            <a:rPr lang="en-GB" sz="2400"/>
            <a:t>Application</a:t>
          </a:r>
        </a:p>
      </dgm:t>
    </dgm:pt>
    <dgm:pt modelId="{233E3FEF-221D-4819-8B95-328119C815B1}" type="parTrans" cxnId="{E37DEA8C-5FEE-4DAC-B06D-557EBE233892}">
      <dgm:prSet/>
      <dgm:spPr/>
      <dgm:t>
        <a:bodyPr/>
        <a:lstStyle/>
        <a:p>
          <a:endParaRPr lang="en-GB" sz="1000"/>
        </a:p>
      </dgm:t>
    </dgm:pt>
    <dgm:pt modelId="{E12EDB4A-AB0C-4250-B531-CC77420F3D0B}" type="sibTrans" cxnId="{E37DEA8C-5FEE-4DAC-B06D-557EBE233892}">
      <dgm:prSet custT="1"/>
      <dgm:spPr/>
      <dgm:t>
        <a:bodyPr/>
        <a:lstStyle/>
        <a:p>
          <a:endParaRPr lang="en-GB" sz="900"/>
        </a:p>
      </dgm:t>
    </dgm:pt>
    <dgm:pt modelId="{95924D46-F1A3-4507-9E00-934FFF9FE600}" type="pres">
      <dgm:prSet presAssocID="{1507E4B1-C20B-4828-BDF4-3BE257952D16}" presName="Name0" presStyleCnt="0">
        <dgm:presLayoutVars>
          <dgm:dir/>
          <dgm:resizeHandles val="exact"/>
        </dgm:presLayoutVars>
      </dgm:prSet>
      <dgm:spPr/>
    </dgm:pt>
    <dgm:pt modelId="{68D3D897-E5B1-4839-8FC8-0F3C26A8C6D7}" type="pres">
      <dgm:prSet presAssocID="{1BC4768E-756A-44DE-93FF-AE6DC934699B}" presName="node" presStyleLbl="node1" presStyleIdx="0" presStyleCnt="3">
        <dgm:presLayoutVars>
          <dgm:bulletEnabled val="1"/>
        </dgm:presLayoutVars>
      </dgm:prSet>
      <dgm:spPr/>
    </dgm:pt>
    <dgm:pt modelId="{635AE9EB-FAE6-4EA8-B6BC-1B42E7E3D1A0}" type="pres">
      <dgm:prSet presAssocID="{7A2E5859-E150-4232-B0CD-0D80890EE887}" presName="sibTrans" presStyleLbl="sibTrans2D1" presStyleIdx="0" presStyleCnt="3"/>
      <dgm:spPr/>
    </dgm:pt>
    <dgm:pt modelId="{C1D52E40-309B-4DF4-9ACB-32FFDFE43BAC}" type="pres">
      <dgm:prSet presAssocID="{7A2E5859-E150-4232-B0CD-0D80890EE887}" presName="connectorText" presStyleLbl="sibTrans2D1" presStyleIdx="0" presStyleCnt="3"/>
      <dgm:spPr/>
    </dgm:pt>
    <dgm:pt modelId="{507F9683-A8D3-4940-B970-E06B34F5E8AA}" type="pres">
      <dgm:prSet presAssocID="{555F067E-C68B-4DFC-AC9B-B2103E5A8724}" presName="node" presStyleLbl="node1" presStyleIdx="1" presStyleCnt="3">
        <dgm:presLayoutVars>
          <dgm:bulletEnabled val="1"/>
        </dgm:presLayoutVars>
      </dgm:prSet>
      <dgm:spPr/>
    </dgm:pt>
    <dgm:pt modelId="{DEEBD0A8-636E-4D34-8E61-51FCE2EAB955}" type="pres">
      <dgm:prSet presAssocID="{3D2A8765-84B6-46F6-99C9-7EF108B39003}" presName="sibTrans" presStyleLbl="sibTrans2D1" presStyleIdx="1" presStyleCnt="3"/>
      <dgm:spPr/>
    </dgm:pt>
    <dgm:pt modelId="{21A37939-B03E-4B6B-BDAC-B66DB5B46EB5}" type="pres">
      <dgm:prSet presAssocID="{3D2A8765-84B6-46F6-99C9-7EF108B39003}" presName="connectorText" presStyleLbl="sibTrans2D1" presStyleIdx="1" presStyleCnt="3"/>
      <dgm:spPr/>
    </dgm:pt>
    <dgm:pt modelId="{9887355C-6D48-422E-9434-1265A3FCDFFF}" type="pres">
      <dgm:prSet presAssocID="{B2CFCFC6-B023-4F7A-98D7-0CFF2F254021}" presName="node" presStyleLbl="node1" presStyleIdx="2" presStyleCnt="3">
        <dgm:presLayoutVars>
          <dgm:bulletEnabled val="1"/>
        </dgm:presLayoutVars>
      </dgm:prSet>
      <dgm:spPr/>
    </dgm:pt>
    <dgm:pt modelId="{E3682959-E61D-4FD7-876B-4D37465236ED}" type="pres">
      <dgm:prSet presAssocID="{E12EDB4A-AB0C-4250-B531-CC77420F3D0B}" presName="sibTrans" presStyleLbl="sibTrans2D1" presStyleIdx="2" presStyleCnt="3"/>
      <dgm:spPr/>
    </dgm:pt>
    <dgm:pt modelId="{3210D707-0ED2-4FA4-842B-DC0AB733E529}" type="pres">
      <dgm:prSet presAssocID="{E12EDB4A-AB0C-4250-B531-CC77420F3D0B}" presName="connectorText" presStyleLbl="sibTrans2D1" presStyleIdx="2" presStyleCnt="3"/>
      <dgm:spPr/>
    </dgm:pt>
  </dgm:ptLst>
  <dgm:cxnLst>
    <dgm:cxn modelId="{925C6102-510D-40C1-B426-4B8B2024046F}" type="presOf" srcId="{E12EDB4A-AB0C-4250-B531-CC77420F3D0B}" destId="{3210D707-0ED2-4FA4-842B-DC0AB733E529}" srcOrd="1" destOrd="0" presId="urn:microsoft.com/office/officeart/2005/8/layout/cycle7"/>
    <dgm:cxn modelId="{F5D3A91E-1D9F-40B6-8148-8BE0A1E98BC8}" srcId="{1507E4B1-C20B-4828-BDF4-3BE257952D16}" destId="{1BC4768E-756A-44DE-93FF-AE6DC934699B}" srcOrd="0" destOrd="0" parTransId="{963131A8-4986-40BE-AAE9-9B8E58792E84}" sibTransId="{7A2E5859-E150-4232-B0CD-0D80890EE887}"/>
    <dgm:cxn modelId="{3001D92B-6F7F-4008-87CA-83A2ADE6F145}" type="presOf" srcId="{3D2A8765-84B6-46F6-99C9-7EF108B39003}" destId="{DEEBD0A8-636E-4D34-8E61-51FCE2EAB955}" srcOrd="0" destOrd="0" presId="urn:microsoft.com/office/officeart/2005/8/layout/cycle7"/>
    <dgm:cxn modelId="{ED2C3D2C-BCEE-43B5-90DE-FC7DF3199833}" type="presOf" srcId="{3D2A8765-84B6-46F6-99C9-7EF108B39003}" destId="{21A37939-B03E-4B6B-BDAC-B66DB5B46EB5}" srcOrd="1" destOrd="0" presId="urn:microsoft.com/office/officeart/2005/8/layout/cycle7"/>
    <dgm:cxn modelId="{5EE9CE2D-DEFA-4A54-AF56-21EC87FF971A}" type="presOf" srcId="{E12EDB4A-AB0C-4250-B531-CC77420F3D0B}" destId="{E3682959-E61D-4FD7-876B-4D37465236ED}" srcOrd="0" destOrd="0" presId="urn:microsoft.com/office/officeart/2005/8/layout/cycle7"/>
    <dgm:cxn modelId="{E0A97533-CF31-4390-B5F2-372B4D2AEE9D}" type="presOf" srcId="{1507E4B1-C20B-4828-BDF4-3BE257952D16}" destId="{95924D46-F1A3-4507-9E00-934FFF9FE600}" srcOrd="0" destOrd="0" presId="urn:microsoft.com/office/officeart/2005/8/layout/cycle7"/>
    <dgm:cxn modelId="{364E8487-4C04-4AA0-AC7C-4B1376910878}" type="presOf" srcId="{B2CFCFC6-B023-4F7A-98D7-0CFF2F254021}" destId="{9887355C-6D48-422E-9434-1265A3FCDFFF}" srcOrd="0" destOrd="0" presId="urn:microsoft.com/office/officeart/2005/8/layout/cycle7"/>
    <dgm:cxn modelId="{E37DEA8C-5FEE-4DAC-B06D-557EBE233892}" srcId="{1507E4B1-C20B-4828-BDF4-3BE257952D16}" destId="{B2CFCFC6-B023-4F7A-98D7-0CFF2F254021}" srcOrd="2" destOrd="0" parTransId="{233E3FEF-221D-4819-8B95-328119C815B1}" sibTransId="{E12EDB4A-AB0C-4250-B531-CC77420F3D0B}"/>
    <dgm:cxn modelId="{AEF57E94-58C9-47D6-ACD0-BDD398F74FC8}" type="presOf" srcId="{555F067E-C68B-4DFC-AC9B-B2103E5A8724}" destId="{507F9683-A8D3-4940-B970-E06B34F5E8AA}" srcOrd="0" destOrd="0" presId="urn:microsoft.com/office/officeart/2005/8/layout/cycle7"/>
    <dgm:cxn modelId="{17834B9B-A55C-4596-B2AC-7D126EF1FD64}" srcId="{1507E4B1-C20B-4828-BDF4-3BE257952D16}" destId="{555F067E-C68B-4DFC-AC9B-B2103E5A8724}" srcOrd="1" destOrd="0" parTransId="{48653B3F-00BA-41EA-8BB1-1C39F5168C0B}" sibTransId="{3D2A8765-84B6-46F6-99C9-7EF108B39003}"/>
    <dgm:cxn modelId="{69304DC9-78B2-4C27-B2B5-50EF61F649B4}" type="presOf" srcId="{7A2E5859-E150-4232-B0CD-0D80890EE887}" destId="{635AE9EB-FAE6-4EA8-B6BC-1B42E7E3D1A0}" srcOrd="0" destOrd="0" presId="urn:microsoft.com/office/officeart/2005/8/layout/cycle7"/>
    <dgm:cxn modelId="{CE6168D4-A674-45F7-BC7F-5BB3E0A42FE2}" type="presOf" srcId="{7A2E5859-E150-4232-B0CD-0D80890EE887}" destId="{C1D52E40-309B-4DF4-9ACB-32FFDFE43BAC}" srcOrd="1" destOrd="0" presId="urn:microsoft.com/office/officeart/2005/8/layout/cycle7"/>
    <dgm:cxn modelId="{94F967F2-A3A3-494E-9613-CF25978ACD9B}" type="presOf" srcId="{1BC4768E-756A-44DE-93FF-AE6DC934699B}" destId="{68D3D897-E5B1-4839-8FC8-0F3C26A8C6D7}" srcOrd="0" destOrd="0" presId="urn:microsoft.com/office/officeart/2005/8/layout/cycle7"/>
    <dgm:cxn modelId="{C4403D84-A09C-458E-8257-3D40A083F9E1}" type="presParOf" srcId="{95924D46-F1A3-4507-9E00-934FFF9FE600}" destId="{68D3D897-E5B1-4839-8FC8-0F3C26A8C6D7}" srcOrd="0" destOrd="0" presId="urn:microsoft.com/office/officeart/2005/8/layout/cycle7"/>
    <dgm:cxn modelId="{93A48887-B22A-406B-8C3B-5214C2FD035B}" type="presParOf" srcId="{95924D46-F1A3-4507-9E00-934FFF9FE600}" destId="{635AE9EB-FAE6-4EA8-B6BC-1B42E7E3D1A0}" srcOrd="1" destOrd="0" presId="urn:microsoft.com/office/officeart/2005/8/layout/cycle7"/>
    <dgm:cxn modelId="{9C8EF389-CBFE-43E4-96E3-4FCCEFE9BFB0}" type="presParOf" srcId="{635AE9EB-FAE6-4EA8-B6BC-1B42E7E3D1A0}" destId="{C1D52E40-309B-4DF4-9ACB-32FFDFE43BAC}" srcOrd="0" destOrd="0" presId="urn:microsoft.com/office/officeart/2005/8/layout/cycle7"/>
    <dgm:cxn modelId="{C614D88E-2F29-4639-A6D7-AC4AE6F57CAF}" type="presParOf" srcId="{95924D46-F1A3-4507-9E00-934FFF9FE600}" destId="{507F9683-A8D3-4940-B970-E06B34F5E8AA}" srcOrd="2" destOrd="0" presId="urn:microsoft.com/office/officeart/2005/8/layout/cycle7"/>
    <dgm:cxn modelId="{BB689EEA-7C8A-49AA-8731-1D63410A461E}" type="presParOf" srcId="{95924D46-F1A3-4507-9E00-934FFF9FE600}" destId="{DEEBD0A8-636E-4D34-8E61-51FCE2EAB955}" srcOrd="3" destOrd="0" presId="urn:microsoft.com/office/officeart/2005/8/layout/cycle7"/>
    <dgm:cxn modelId="{7E59ABD3-C3CD-4A24-88D6-E01CF73F0CFA}" type="presParOf" srcId="{DEEBD0A8-636E-4D34-8E61-51FCE2EAB955}" destId="{21A37939-B03E-4B6B-BDAC-B66DB5B46EB5}" srcOrd="0" destOrd="0" presId="urn:microsoft.com/office/officeart/2005/8/layout/cycle7"/>
    <dgm:cxn modelId="{344E2273-5FD9-4A62-9BC3-7547950C16FB}" type="presParOf" srcId="{95924D46-F1A3-4507-9E00-934FFF9FE600}" destId="{9887355C-6D48-422E-9434-1265A3FCDFFF}" srcOrd="4" destOrd="0" presId="urn:microsoft.com/office/officeart/2005/8/layout/cycle7"/>
    <dgm:cxn modelId="{B51265C3-8572-4C85-B0B0-48F1F2DA6719}" type="presParOf" srcId="{95924D46-F1A3-4507-9E00-934FFF9FE600}" destId="{E3682959-E61D-4FD7-876B-4D37465236ED}" srcOrd="5" destOrd="0" presId="urn:microsoft.com/office/officeart/2005/8/layout/cycle7"/>
    <dgm:cxn modelId="{E2249821-8D21-4FFB-A2F7-22A3CFC20075}" type="presParOf" srcId="{E3682959-E61D-4FD7-876B-4D37465236ED}" destId="{3210D707-0ED2-4FA4-842B-DC0AB733E52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07E4B1-C20B-4828-BDF4-3BE257952D16}" type="doc">
      <dgm:prSet loTypeId="urn:microsoft.com/office/officeart/2005/8/layout/cycle7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1BC4768E-756A-44DE-93FF-AE6DC934699B}">
      <dgm:prSet phldrT="[Text]" custT="1"/>
      <dgm:spPr/>
      <dgm:t>
        <a:bodyPr/>
        <a:lstStyle/>
        <a:p>
          <a:r>
            <a:rPr lang="en-GB" sz="2400"/>
            <a:t>Exam Paper Questions </a:t>
          </a:r>
        </a:p>
      </dgm:t>
    </dgm:pt>
    <dgm:pt modelId="{963131A8-4986-40BE-AAE9-9B8E58792E84}" type="parTrans" cxnId="{F5D3A91E-1D9F-40B6-8148-8BE0A1E98BC8}">
      <dgm:prSet/>
      <dgm:spPr/>
      <dgm:t>
        <a:bodyPr/>
        <a:lstStyle/>
        <a:p>
          <a:endParaRPr lang="en-GB" sz="1000"/>
        </a:p>
      </dgm:t>
    </dgm:pt>
    <dgm:pt modelId="{7A2E5859-E150-4232-B0CD-0D80890EE887}" type="sibTrans" cxnId="{F5D3A91E-1D9F-40B6-8148-8BE0A1E98BC8}">
      <dgm:prSet custT="1"/>
      <dgm:spPr/>
      <dgm:t>
        <a:bodyPr/>
        <a:lstStyle/>
        <a:p>
          <a:endParaRPr lang="en-GB" sz="900"/>
        </a:p>
      </dgm:t>
    </dgm:pt>
    <dgm:pt modelId="{555F067E-C68B-4DFC-AC9B-B2103E5A8724}">
      <dgm:prSet phldrT="[Text]" custT="1"/>
      <dgm:spPr/>
      <dgm:t>
        <a:bodyPr/>
        <a:lstStyle/>
        <a:p>
          <a:r>
            <a:rPr lang="en-GB" sz="2400"/>
            <a:t>Assessing</a:t>
          </a:r>
          <a:br>
            <a:rPr lang="en-GB" sz="2400"/>
          </a:br>
          <a:r>
            <a:rPr lang="en-GB" sz="2400"/>
            <a:t>Reflecting</a:t>
          </a:r>
        </a:p>
      </dgm:t>
    </dgm:pt>
    <dgm:pt modelId="{48653B3F-00BA-41EA-8BB1-1C39F5168C0B}" type="parTrans" cxnId="{17834B9B-A55C-4596-B2AC-7D126EF1FD64}">
      <dgm:prSet/>
      <dgm:spPr/>
      <dgm:t>
        <a:bodyPr/>
        <a:lstStyle/>
        <a:p>
          <a:endParaRPr lang="en-GB" sz="1000"/>
        </a:p>
      </dgm:t>
    </dgm:pt>
    <dgm:pt modelId="{3D2A8765-84B6-46F6-99C9-7EF108B39003}" type="sibTrans" cxnId="{17834B9B-A55C-4596-B2AC-7D126EF1FD64}">
      <dgm:prSet custT="1"/>
      <dgm:spPr/>
      <dgm:t>
        <a:bodyPr/>
        <a:lstStyle/>
        <a:p>
          <a:endParaRPr lang="en-GB" sz="900"/>
        </a:p>
      </dgm:t>
    </dgm:pt>
    <dgm:pt modelId="{B2CFCFC6-B023-4F7A-98D7-0CFF2F254021}">
      <dgm:prSet phldrT="[Text]" custT="1"/>
      <dgm:spPr/>
      <dgm:t>
        <a:bodyPr/>
        <a:lstStyle/>
        <a:p>
          <a:r>
            <a:rPr lang="en-GB" sz="2400"/>
            <a:t>Knowledge</a:t>
          </a:r>
          <a:br>
            <a:rPr lang="en-GB" sz="2400"/>
          </a:br>
          <a:r>
            <a:rPr lang="en-GB" sz="2400"/>
            <a:t>Skills </a:t>
          </a:r>
          <a:br>
            <a:rPr lang="en-GB" sz="2400"/>
          </a:br>
          <a:r>
            <a:rPr lang="en-GB" sz="2400"/>
            <a:t>Application</a:t>
          </a:r>
        </a:p>
      </dgm:t>
    </dgm:pt>
    <dgm:pt modelId="{233E3FEF-221D-4819-8B95-328119C815B1}" type="parTrans" cxnId="{E37DEA8C-5FEE-4DAC-B06D-557EBE233892}">
      <dgm:prSet/>
      <dgm:spPr/>
      <dgm:t>
        <a:bodyPr/>
        <a:lstStyle/>
        <a:p>
          <a:endParaRPr lang="en-GB" sz="1000"/>
        </a:p>
      </dgm:t>
    </dgm:pt>
    <dgm:pt modelId="{E12EDB4A-AB0C-4250-B531-CC77420F3D0B}" type="sibTrans" cxnId="{E37DEA8C-5FEE-4DAC-B06D-557EBE233892}">
      <dgm:prSet custT="1"/>
      <dgm:spPr/>
      <dgm:t>
        <a:bodyPr/>
        <a:lstStyle/>
        <a:p>
          <a:endParaRPr lang="en-GB" sz="900"/>
        </a:p>
      </dgm:t>
    </dgm:pt>
    <dgm:pt modelId="{95924D46-F1A3-4507-9E00-934FFF9FE600}" type="pres">
      <dgm:prSet presAssocID="{1507E4B1-C20B-4828-BDF4-3BE257952D16}" presName="Name0" presStyleCnt="0">
        <dgm:presLayoutVars>
          <dgm:dir/>
          <dgm:resizeHandles val="exact"/>
        </dgm:presLayoutVars>
      </dgm:prSet>
      <dgm:spPr/>
    </dgm:pt>
    <dgm:pt modelId="{68D3D897-E5B1-4839-8FC8-0F3C26A8C6D7}" type="pres">
      <dgm:prSet presAssocID="{1BC4768E-756A-44DE-93FF-AE6DC934699B}" presName="node" presStyleLbl="node1" presStyleIdx="0" presStyleCnt="3">
        <dgm:presLayoutVars>
          <dgm:bulletEnabled val="1"/>
        </dgm:presLayoutVars>
      </dgm:prSet>
      <dgm:spPr/>
    </dgm:pt>
    <dgm:pt modelId="{635AE9EB-FAE6-4EA8-B6BC-1B42E7E3D1A0}" type="pres">
      <dgm:prSet presAssocID="{7A2E5859-E150-4232-B0CD-0D80890EE887}" presName="sibTrans" presStyleLbl="sibTrans2D1" presStyleIdx="0" presStyleCnt="3"/>
      <dgm:spPr/>
    </dgm:pt>
    <dgm:pt modelId="{C1D52E40-309B-4DF4-9ACB-32FFDFE43BAC}" type="pres">
      <dgm:prSet presAssocID="{7A2E5859-E150-4232-B0CD-0D80890EE887}" presName="connectorText" presStyleLbl="sibTrans2D1" presStyleIdx="0" presStyleCnt="3"/>
      <dgm:spPr/>
    </dgm:pt>
    <dgm:pt modelId="{507F9683-A8D3-4940-B970-E06B34F5E8AA}" type="pres">
      <dgm:prSet presAssocID="{555F067E-C68B-4DFC-AC9B-B2103E5A8724}" presName="node" presStyleLbl="node1" presStyleIdx="1" presStyleCnt="3">
        <dgm:presLayoutVars>
          <dgm:bulletEnabled val="1"/>
        </dgm:presLayoutVars>
      </dgm:prSet>
      <dgm:spPr/>
    </dgm:pt>
    <dgm:pt modelId="{DEEBD0A8-636E-4D34-8E61-51FCE2EAB955}" type="pres">
      <dgm:prSet presAssocID="{3D2A8765-84B6-46F6-99C9-7EF108B39003}" presName="sibTrans" presStyleLbl="sibTrans2D1" presStyleIdx="1" presStyleCnt="3"/>
      <dgm:spPr/>
    </dgm:pt>
    <dgm:pt modelId="{21A37939-B03E-4B6B-BDAC-B66DB5B46EB5}" type="pres">
      <dgm:prSet presAssocID="{3D2A8765-84B6-46F6-99C9-7EF108B39003}" presName="connectorText" presStyleLbl="sibTrans2D1" presStyleIdx="1" presStyleCnt="3"/>
      <dgm:spPr/>
    </dgm:pt>
    <dgm:pt modelId="{9887355C-6D48-422E-9434-1265A3FCDFFF}" type="pres">
      <dgm:prSet presAssocID="{B2CFCFC6-B023-4F7A-98D7-0CFF2F254021}" presName="node" presStyleLbl="node1" presStyleIdx="2" presStyleCnt="3">
        <dgm:presLayoutVars>
          <dgm:bulletEnabled val="1"/>
        </dgm:presLayoutVars>
      </dgm:prSet>
      <dgm:spPr/>
    </dgm:pt>
    <dgm:pt modelId="{E3682959-E61D-4FD7-876B-4D37465236ED}" type="pres">
      <dgm:prSet presAssocID="{E12EDB4A-AB0C-4250-B531-CC77420F3D0B}" presName="sibTrans" presStyleLbl="sibTrans2D1" presStyleIdx="2" presStyleCnt="3"/>
      <dgm:spPr/>
    </dgm:pt>
    <dgm:pt modelId="{3210D707-0ED2-4FA4-842B-DC0AB733E529}" type="pres">
      <dgm:prSet presAssocID="{E12EDB4A-AB0C-4250-B531-CC77420F3D0B}" presName="connectorText" presStyleLbl="sibTrans2D1" presStyleIdx="2" presStyleCnt="3"/>
      <dgm:spPr/>
    </dgm:pt>
  </dgm:ptLst>
  <dgm:cxnLst>
    <dgm:cxn modelId="{925C6102-510D-40C1-B426-4B8B2024046F}" type="presOf" srcId="{E12EDB4A-AB0C-4250-B531-CC77420F3D0B}" destId="{3210D707-0ED2-4FA4-842B-DC0AB733E529}" srcOrd="1" destOrd="0" presId="urn:microsoft.com/office/officeart/2005/8/layout/cycle7"/>
    <dgm:cxn modelId="{F5D3A91E-1D9F-40B6-8148-8BE0A1E98BC8}" srcId="{1507E4B1-C20B-4828-BDF4-3BE257952D16}" destId="{1BC4768E-756A-44DE-93FF-AE6DC934699B}" srcOrd="0" destOrd="0" parTransId="{963131A8-4986-40BE-AAE9-9B8E58792E84}" sibTransId="{7A2E5859-E150-4232-B0CD-0D80890EE887}"/>
    <dgm:cxn modelId="{3001D92B-6F7F-4008-87CA-83A2ADE6F145}" type="presOf" srcId="{3D2A8765-84B6-46F6-99C9-7EF108B39003}" destId="{DEEBD0A8-636E-4D34-8E61-51FCE2EAB955}" srcOrd="0" destOrd="0" presId="urn:microsoft.com/office/officeart/2005/8/layout/cycle7"/>
    <dgm:cxn modelId="{ED2C3D2C-BCEE-43B5-90DE-FC7DF3199833}" type="presOf" srcId="{3D2A8765-84B6-46F6-99C9-7EF108B39003}" destId="{21A37939-B03E-4B6B-BDAC-B66DB5B46EB5}" srcOrd="1" destOrd="0" presId="urn:microsoft.com/office/officeart/2005/8/layout/cycle7"/>
    <dgm:cxn modelId="{5EE9CE2D-DEFA-4A54-AF56-21EC87FF971A}" type="presOf" srcId="{E12EDB4A-AB0C-4250-B531-CC77420F3D0B}" destId="{E3682959-E61D-4FD7-876B-4D37465236ED}" srcOrd="0" destOrd="0" presId="urn:microsoft.com/office/officeart/2005/8/layout/cycle7"/>
    <dgm:cxn modelId="{E0A97533-CF31-4390-B5F2-372B4D2AEE9D}" type="presOf" srcId="{1507E4B1-C20B-4828-BDF4-3BE257952D16}" destId="{95924D46-F1A3-4507-9E00-934FFF9FE600}" srcOrd="0" destOrd="0" presId="urn:microsoft.com/office/officeart/2005/8/layout/cycle7"/>
    <dgm:cxn modelId="{364E8487-4C04-4AA0-AC7C-4B1376910878}" type="presOf" srcId="{B2CFCFC6-B023-4F7A-98D7-0CFF2F254021}" destId="{9887355C-6D48-422E-9434-1265A3FCDFFF}" srcOrd="0" destOrd="0" presId="urn:microsoft.com/office/officeart/2005/8/layout/cycle7"/>
    <dgm:cxn modelId="{E37DEA8C-5FEE-4DAC-B06D-557EBE233892}" srcId="{1507E4B1-C20B-4828-BDF4-3BE257952D16}" destId="{B2CFCFC6-B023-4F7A-98D7-0CFF2F254021}" srcOrd="2" destOrd="0" parTransId="{233E3FEF-221D-4819-8B95-328119C815B1}" sibTransId="{E12EDB4A-AB0C-4250-B531-CC77420F3D0B}"/>
    <dgm:cxn modelId="{AEF57E94-58C9-47D6-ACD0-BDD398F74FC8}" type="presOf" srcId="{555F067E-C68B-4DFC-AC9B-B2103E5A8724}" destId="{507F9683-A8D3-4940-B970-E06B34F5E8AA}" srcOrd="0" destOrd="0" presId="urn:microsoft.com/office/officeart/2005/8/layout/cycle7"/>
    <dgm:cxn modelId="{17834B9B-A55C-4596-B2AC-7D126EF1FD64}" srcId="{1507E4B1-C20B-4828-BDF4-3BE257952D16}" destId="{555F067E-C68B-4DFC-AC9B-B2103E5A8724}" srcOrd="1" destOrd="0" parTransId="{48653B3F-00BA-41EA-8BB1-1C39F5168C0B}" sibTransId="{3D2A8765-84B6-46F6-99C9-7EF108B39003}"/>
    <dgm:cxn modelId="{69304DC9-78B2-4C27-B2B5-50EF61F649B4}" type="presOf" srcId="{7A2E5859-E150-4232-B0CD-0D80890EE887}" destId="{635AE9EB-FAE6-4EA8-B6BC-1B42E7E3D1A0}" srcOrd="0" destOrd="0" presId="urn:microsoft.com/office/officeart/2005/8/layout/cycle7"/>
    <dgm:cxn modelId="{CE6168D4-A674-45F7-BC7F-5BB3E0A42FE2}" type="presOf" srcId="{7A2E5859-E150-4232-B0CD-0D80890EE887}" destId="{C1D52E40-309B-4DF4-9ACB-32FFDFE43BAC}" srcOrd="1" destOrd="0" presId="urn:microsoft.com/office/officeart/2005/8/layout/cycle7"/>
    <dgm:cxn modelId="{94F967F2-A3A3-494E-9613-CF25978ACD9B}" type="presOf" srcId="{1BC4768E-756A-44DE-93FF-AE6DC934699B}" destId="{68D3D897-E5B1-4839-8FC8-0F3C26A8C6D7}" srcOrd="0" destOrd="0" presId="urn:microsoft.com/office/officeart/2005/8/layout/cycle7"/>
    <dgm:cxn modelId="{C4403D84-A09C-458E-8257-3D40A083F9E1}" type="presParOf" srcId="{95924D46-F1A3-4507-9E00-934FFF9FE600}" destId="{68D3D897-E5B1-4839-8FC8-0F3C26A8C6D7}" srcOrd="0" destOrd="0" presId="urn:microsoft.com/office/officeart/2005/8/layout/cycle7"/>
    <dgm:cxn modelId="{93A48887-B22A-406B-8C3B-5214C2FD035B}" type="presParOf" srcId="{95924D46-F1A3-4507-9E00-934FFF9FE600}" destId="{635AE9EB-FAE6-4EA8-B6BC-1B42E7E3D1A0}" srcOrd="1" destOrd="0" presId="urn:microsoft.com/office/officeart/2005/8/layout/cycle7"/>
    <dgm:cxn modelId="{9C8EF389-CBFE-43E4-96E3-4FCCEFE9BFB0}" type="presParOf" srcId="{635AE9EB-FAE6-4EA8-B6BC-1B42E7E3D1A0}" destId="{C1D52E40-309B-4DF4-9ACB-32FFDFE43BAC}" srcOrd="0" destOrd="0" presId="urn:microsoft.com/office/officeart/2005/8/layout/cycle7"/>
    <dgm:cxn modelId="{C614D88E-2F29-4639-A6D7-AC4AE6F57CAF}" type="presParOf" srcId="{95924D46-F1A3-4507-9E00-934FFF9FE600}" destId="{507F9683-A8D3-4940-B970-E06B34F5E8AA}" srcOrd="2" destOrd="0" presId="urn:microsoft.com/office/officeart/2005/8/layout/cycle7"/>
    <dgm:cxn modelId="{BB689EEA-7C8A-49AA-8731-1D63410A461E}" type="presParOf" srcId="{95924D46-F1A3-4507-9E00-934FFF9FE600}" destId="{DEEBD0A8-636E-4D34-8E61-51FCE2EAB955}" srcOrd="3" destOrd="0" presId="urn:microsoft.com/office/officeart/2005/8/layout/cycle7"/>
    <dgm:cxn modelId="{7E59ABD3-C3CD-4A24-88D6-E01CF73F0CFA}" type="presParOf" srcId="{DEEBD0A8-636E-4D34-8E61-51FCE2EAB955}" destId="{21A37939-B03E-4B6B-BDAC-B66DB5B46EB5}" srcOrd="0" destOrd="0" presId="urn:microsoft.com/office/officeart/2005/8/layout/cycle7"/>
    <dgm:cxn modelId="{344E2273-5FD9-4A62-9BC3-7547950C16FB}" type="presParOf" srcId="{95924D46-F1A3-4507-9E00-934FFF9FE600}" destId="{9887355C-6D48-422E-9434-1265A3FCDFFF}" srcOrd="4" destOrd="0" presId="urn:microsoft.com/office/officeart/2005/8/layout/cycle7"/>
    <dgm:cxn modelId="{B51265C3-8572-4C85-B0B0-48F1F2DA6719}" type="presParOf" srcId="{95924D46-F1A3-4507-9E00-934FFF9FE600}" destId="{E3682959-E61D-4FD7-876B-4D37465236ED}" srcOrd="5" destOrd="0" presId="urn:microsoft.com/office/officeart/2005/8/layout/cycle7"/>
    <dgm:cxn modelId="{E2249821-8D21-4FFB-A2F7-22A3CFC20075}" type="presParOf" srcId="{E3682959-E61D-4FD7-876B-4D37465236ED}" destId="{3210D707-0ED2-4FA4-842B-DC0AB733E52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3D897-E5B1-4839-8FC8-0F3C26A8C6D7}">
      <dsp:nvSpPr>
        <dsp:cNvPr id="0" name=""/>
        <dsp:cNvSpPr/>
      </dsp:nvSpPr>
      <dsp:spPr>
        <a:xfrm>
          <a:off x="2310922" y="1562"/>
          <a:ext cx="2115193" cy="105759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Exam Paper Questions </a:t>
          </a:r>
        </a:p>
      </dsp:txBody>
      <dsp:txXfrm>
        <a:off x="2341898" y="32538"/>
        <a:ext cx="2053241" cy="995644"/>
      </dsp:txXfrm>
    </dsp:sp>
    <dsp:sp modelId="{635AE9EB-FAE6-4EA8-B6BC-1B42E7E3D1A0}">
      <dsp:nvSpPr>
        <dsp:cNvPr id="0" name=""/>
        <dsp:cNvSpPr/>
      </dsp:nvSpPr>
      <dsp:spPr>
        <a:xfrm rot="3600000">
          <a:off x="3690327" y="1858716"/>
          <a:ext cx="1103947" cy="37015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3801374" y="1932748"/>
        <a:ext cx="881853" cy="222094"/>
      </dsp:txXfrm>
    </dsp:sp>
    <dsp:sp modelId="{507F9683-A8D3-4940-B970-E06B34F5E8AA}">
      <dsp:nvSpPr>
        <dsp:cNvPr id="0" name=""/>
        <dsp:cNvSpPr/>
      </dsp:nvSpPr>
      <dsp:spPr>
        <a:xfrm>
          <a:off x="4058486" y="3028432"/>
          <a:ext cx="2115193" cy="1057596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Assessing</a:t>
          </a:r>
          <a:br>
            <a:rPr lang="en-GB" sz="2400" kern="1200"/>
          </a:br>
          <a:r>
            <a:rPr lang="en-GB" sz="2400" kern="1200"/>
            <a:t>Reflecting</a:t>
          </a:r>
        </a:p>
      </dsp:txBody>
      <dsp:txXfrm>
        <a:off x="4089462" y="3059408"/>
        <a:ext cx="2053241" cy="995644"/>
      </dsp:txXfrm>
    </dsp:sp>
    <dsp:sp modelId="{DEEBD0A8-636E-4D34-8E61-51FCE2EAB955}">
      <dsp:nvSpPr>
        <dsp:cNvPr id="0" name=""/>
        <dsp:cNvSpPr/>
      </dsp:nvSpPr>
      <dsp:spPr>
        <a:xfrm rot="10800000">
          <a:off x="2816545" y="3372150"/>
          <a:ext cx="1103947" cy="37015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 rot="10800000">
        <a:off x="2927592" y="3446182"/>
        <a:ext cx="881853" cy="222094"/>
      </dsp:txXfrm>
    </dsp:sp>
    <dsp:sp modelId="{9887355C-6D48-422E-9434-1265A3FCDFFF}">
      <dsp:nvSpPr>
        <dsp:cNvPr id="0" name=""/>
        <dsp:cNvSpPr/>
      </dsp:nvSpPr>
      <dsp:spPr>
        <a:xfrm>
          <a:off x="563358" y="3028432"/>
          <a:ext cx="2115193" cy="1057596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Knowledge</a:t>
          </a:r>
          <a:br>
            <a:rPr lang="en-GB" sz="2400" kern="1200"/>
          </a:br>
          <a:r>
            <a:rPr lang="en-GB" sz="2400" kern="1200"/>
            <a:t>Skills </a:t>
          </a:r>
          <a:br>
            <a:rPr lang="en-GB" sz="2400" kern="1200"/>
          </a:br>
          <a:r>
            <a:rPr lang="en-GB" sz="2400" kern="1200"/>
            <a:t>Application</a:t>
          </a:r>
        </a:p>
      </dsp:txBody>
      <dsp:txXfrm>
        <a:off x="594334" y="3059408"/>
        <a:ext cx="2053241" cy="995644"/>
      </dsp:txXfrm>
    </dsp:sp>
    <dsp:sp modelId="{E3682959-E61D-4FD7-876B-4D37465236ED}">
      <dsp:nvSpPr>
        <dsp:cNvPr id="0" name=""/>
        <dsp:cNvSpPr/>
      </dsp:nvSpPr>
      <dsp:spPr>
        <a:xfrm rot="18000000">
          <a:off x="1942763" y="1858716"/>
          <a:ext cx="1103947" cy="37015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2053810" y="1932748"/>
        <a:ext cx="881853" cy="2220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3D897-E5B1-4839-8FC8-0F3C26A8C6D7}">
      <dsp:nvSpPr>
        <dsp:cNvPr id="0" name=""/>
        <dsp:cNvSpPr/>
      </dsp:nvSpPr>
      <dsp:spPr>
        <a:xfrm>
          <a:off x="2310922" y="1562"/>
          <a:ext cx="2115193" cy="105759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Exam Paper Questions </a:t>
          </a:r>
        </a:p>
      </dsp:txBody>
      <dsp:txXfrm>
        <a:off x="2341898" y="32538"/>
        <a:ext cx="2053241" cy="995644"/>
      </dsp:txXfrm>
    </dsp:sp>
    <dsp:sp modelId="{635AE9EB-FAE6-4EA8-B6BC-1B42E7E3D1A0}">
      <dsp:nvSpPr>
        <dsp:cNvPr id="0" name=""/>
        <dsp:cNvSpPr/>
      </dsp:nvSpPr>
      <dsp:spPr>
        <a:xfrm rot="3600000">
          <a:off x="3690327" y="1858716"/>
          <a:ext cx="1103947" cy="37015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3801374" y="1932748"/>
        <a:ext cx="881853" cy="222094"/>
      </dsp:txXfrm>
    </dsp:sp>
    <dsp:sp modelId="{507F9683-A8D3-4940-B970-E06B34F5E8AA}">
      <dsp:nvSpPr>
        <dsp:cNvPr id="0" name=""/>
        <dsp:cNvSpPr/>
      </dsp:nvSpPr>
      <dsp:spPr>
        <a:xfrm>
          <a:off x="4058486" y="3028432"/>
          <a:ext cx="2115193" cy="1057596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Assessing</a:t>
          </a:r>
          <a:br>
            <a:rPr lang="en-GB" sz="2400" kern="1200"/>
          </a:br>
          <a:r>
            <a:rPr lang="en-GB" sz="2400" kern="1200"/>
            <a:t>Reflecting</a:t>
          </a:r>
        </a:p>
      </dsp:txBody>
      <dsp:txXfrm>
        <a:off x="4089462" y="3059408"/>
        <a:ext cx="2053241" cy="995644"/>
      </dsp:txXfrm>
    </dsp:sp>
    <dsp:sp modelId="{DEEBD0A8-636E-4D34-8E61-51FCE2EAB955}">
      <dsp:nvSpPr>
        <dsp:cNvPr id="0" name=""/>
        <dsp:cNvSpPr/>
      </dsp:nvSpPr>
      <dsp:spPr>
        <a:xfrm rot="10800000">
          <a:off x="2816545" y="3372150"/>
          <a:ext cx="1103947" cy="37015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 rot="10800000">
        <a:off x="2927592" y="3446182"/>
        <a:ext cx="881853" cy="222094"/>
      </dsp:txXfrm>
    </dsp:sp>
    <dsp:sp modelId="{9887355C-6D48-422E-9434-1265A3FCDFFF}">
      <dsp:nvSpPr>
        <dsp:cNvPr id="0" name=""/>
        <dsp:cNvSpPr/>
      </dsp:nvSpPr>
      <dsp:spPr>
        <a:xfrm>
          <a:off x="563358" y="3028432"/>
          <a:ext cx="2115193" cy="1057596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Knowledge</a:t>
          </a:r>
          <a:br>
            <a:rPr lang="en-GB" sz="2400" kern="1200"/>
          </a:br>
          <a:r>
            <a:rPr lang="en-GB" sz="2400" kern="1200"/>
            <a:t>Skills </a:t>
          </a:r>
          <a:br>
            <a:rPr lang="en-GB" sz="2400" kern="1200"/>
          </a:br>
          <a:r>
            <a:rPr lang="en-GB" sz="2400" kern="1200"/>
            <a:t>Application</a:t>
          </a:r>
        </a:p>
      </dsp:txBody>
      <dsp:txXfrm>
        <a:off x="594334" y="3059408"/>
        <a:ext cx="2053241" cy="995644"/>
      </dsp:txXfrm>
    </dsp:sp>
    <dsp:sp modelId="{E3682959-E61D-4FD7-876B-4D37465236ED}">
      <dsp:nvSpPr>
        <dsp:cNvPr id="0" name=""/>
        <dsp:cNvSpPr/>
      </dsp:nvSpPr>
      <dsp:spPr>
        <a:xfrm rot="18000000">
          <a:off x="1942763" y="1858716"/>
          <a:ext cx="1103947" cy="37015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2053810" y="1932748"/>
        <a:ext cx="881853" cy="2220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6T13:18:56.1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0 282,'246'-2,"258"4,-333 9,55 1,-15 0,8 0,857-13,-764-25,-133 7,207-47,-267 41,328-78,-355 82,0 3,163-9,-114 17,110-2,714 13,-859 2,151 24,102 39,-258-45,-30-7,-22-2,0-3,89 4,458-13,-223-2,-312-1,-1-4,-1-1,66-20,84-12,-121 29,-7 0,87 1,111-3,176 2,-286 13,-113-2,105 3,-140 0,1 0,-1 1,0 0,0 2,29 12,-27-9,0-1,31 6,-26-8,30 12,-14 1,74 44,-103-56,1 0,-1-1,1-1,0 0,18 2,-12-2,41 14,51 35,-97-49,1-2,0 0,0-1,1 0,-1-2,34-3,-4 2,734-1,-429 3,-333-1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6T13:18:58.0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48,'466'-24,"-1"0,542 26,-816 10,-27-1,553-8,-369-5,-331 3,1 1,29 6,-28-4,1 0,19 0,-20-3,-1 0,1 2,-1 0,0 1,26 9,-29-6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6T13:19:01.2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72,'329'-2,"477"8,-631 2,0 7,311 69,-302-46,-30-6,-96-21,0-2,80 2,120-12,-97-2,1132 3,-1235-3,0-3,88-20,-14 2,521-84,-402 84,-3 0,78-17,151 18,156 24,-568 2,99 17,-99-9,103 2,1034-14,-1183 2,0 1,32 7,-17-3,-15-2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6T13:19:34.6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6T13:19:36.60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6T13:19:39.62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14425 140,'-6'1,"1"-1,-1 1,0 1,1-1,-1 1,1 0,-6 2,-19 7,-89 15,-158 12,118-18,-647 79,663-82,-131 6,-283-12,491-12,-46-1,-117 13,-335 5,384-18,22 2,-931-22,162-55,8-55,16 5,459 105,199 14,-158-2,-51-2,-168 3,436 9,-156 14,182-5,-342 25,-53 3,360-27,-127 3,-1254-12,743-2,810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E0BF5-78AF-4A61-93A1-CF0E893B7B86}" type="datetimeFigureOut">
              <a:t>10/7/2026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E80FF-334D-4FF7-8724-468C40B17F2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317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single most important thing to understand about revising </a:t>
            </a:r>
            <a:r>
              <a:rPr lang="en-US" err="1"/>
              <a:t>maths</a:t>
            </a:r>
            <a:r>
              <a:rPr lang="en-US"/>
              <a:t> is that it is an </a:t>
            </a:r>
            <a:r>
              <a:rPr lang="en-US" b="1"/>
              <a:t>active</a:t>
            </a:r>
            <a:r>
              <a:rPr lang="en-US"/>
              <a:t> process, not a passive one. You can't revise for a </a:t>
            </a:r>
            <a:r>
              <a:rPr lang="en-US" err="1"/>
              <a:t>maths</a:t>
            </a:r>
            <a:r>
              <a:rPr lang="en-US"/>
              <a:t> exam by simply reading a textbook, just like you can't learn to swim by watching a video. You have to get in the water.</a:t>
            </a:r>
          </a:p>
          <a:p>
            <a:r>
              <a:rPr lang="en-US"/>
              <a:t>Here’s how to make revision count:</a:t>
            </a:r>
            <a:endParaRPr lang="en-GB"/>
          </a:p>
          <a:p>
            <a:r>
              <a:rPr lang="en-US"/>
              <a:t>1.</a:t>
            </a:r>
            <a:r>
              <a:rPr lang="en-US" b="1"/>
              <a:t>Do the </a:t>
            </a:r>
            <a:r>
              <a:rPr lang="en-US" b="1" err="1"/>
              <a:t>Maths</a:t>
            </a:r>
            <a:r>
              <a:rPr lang="en-US" b="1"/>
              <a:t>:</a:t>
            </a:r>
            <a:r>
              <a:rPr lang="en-US"/>
              <a:t> Revision must involve answering questions. The best source for this is </a:t>
            </a:r>
            <a:r>
              <a:rPr lang="en-US" b="1"/>
              <a:t>past exam papers</a:t>
            </a:r>
            <a:r>
              <a:rPr lang="en-US"/>
              <a:t>. These are freely available on the Edexcel website. Working through these papers does two things: it builds fluency with the topics and it exposes any areas of weakness.</a:t>
            </a:r>
            <a:endParaRPr lang="en-GB"/>
          </a:p>
          <a:p>
            <a:r>
              <a:rPr lang="en-US"/>
              <a:t>2.</a:t>
            </a:r>
            <a:r>
              <a:rPr lang="en-US" b="1"/>
              <a:t>Little and Often:</a:t>
            </a:r>
            <a:r>
              <a:rPr lang="en-US"/>
              <a:t> Cramming doesn't work for </a:t>
            </a:r>
            <a:r>
              <a:rPr lang="en-US" err="1"/>
              <a:t>maths</a:t>
            </a:r>
            <a:r>
              <a:rPr lang="en-US"/>
              <a:t>. The concepts need time to embed. We recommend a "little and often" approach—perhaps 25-30 minutes of focused practice, 4 or 5 times a week, is far more effective than a single, multi-hour session on a Sunday.</a:t>
            </a:r>
            <a:endParaRPr lang="en-GB"/>
          </a:p>
          <a:p>
            <a:r>
              <a:rPr lang="en-US"/>
              <a:t>3.</a:t>
            </a:r>
            <a:r>
              <a:rPr lang="en-US" b="1"/>
              <a:t>Focus on Weaknesses:</a:t>
            </a:r>
            <a:r>
              <a:rPr lang="en-US"/>
              <a:t> After completing a past paper, your child should mark it using the official mark scheme. A great technique is the </a:t>
            </a:r>
            <a:r>
              <a:rPr lang="en-US" b="1"/>
              <a:t>traffic light system</a:t>
            </a:r>
            <a:r>
              <a:rPr lang="en-US"/>
              <a:t>:</a:t>
            </a:r>
            <a:endParaRPr lang="en-GB"/>
          </a:p>
          <a:p>
            <a:r>
              <a:rPr lang="en-US"/>
              <a:t>1.🟢 </a:t>
            </a:r>
            <a:r>
              <a:rPr lang="en-US" b="1"/>
              <a:t>Green:</a:t>
            </a:r>
            <a:r>
              <a:rPr lang="en-US"/>
              <a:t> Topics they are confident with.</a:t>
            </a:r>
            <a:endParaRPr lang="en-GB"/>
          </a:p>
          <a:p>
            <a:r>
              <a:rPr lang="en-US"/>
              <a:t>2.🟡 </a:t>
            </a:r>
            <a:r>
              <a:rPr lang="en-US" b="1"/>
              <a:t>Amber:</a:t>
            </a:r>
            <a:r>
              <a:rPr lang="en-US"/>
              <a:t> Topics where they made a silly mistake or were a bit unsure. These are high-priority for review.</a:t>
            </a:r>
            <a:endParaRPr lang="en-GB"/>
          </a:p>
          <a:p>
            <a:r>
              <a:rPr lang="en-US"/>
              <a:t>3.🔴 </a:t>
            </a:r>
            <a:r>
              <a:rPr lang="en-US" b="1"/>
              <a:t>Red:</a:t>
            </a:r>
            <a:r>
              <a:rPr lang="en-US"/>
              <a:t> Topics they had no idea how to approach. These require going back to basics, using resources like </a:t>
            </a:r>
            <a:r>
              <a:rPr lang="en-US" err="1"/>
              <a:t>HegartyMaths</a:t>
            </a:r>
            <a:r>
              <a:rPr lang="en-US"/>
              <a:t>, their textbook, or coming to see their teacher for help.</a:t>
            </a:r>
            <a:endParaRPr lang="en-GB"/>
          </a:p>
          <a:p>
            <a:r>
              <a:rPr lang="en-US"/>
              <a:t>Revision time should be spent turning red and amber topics into green ones.</a:t>
            </a:r>
            <a:endParaRPr lang="en-GB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E80FF-334D-4FF7-8724-468C40B17F2D}" type="slidenum"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065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Two-thirds of the final GCSE </a:t>
            </a:r>
            <a:r>
              <a:rPr lang="en-US" err="1"/>
              <a:t>Maths</a:t>
            </a:r>
            <a:r>
              <a:rPr lang="en-US"/>
              <a:t> grade comes from the two </a:t>
            </a:r>
            <a:r>
              <a:rPr lang="en-US" b="1"/>
              <a:t>calculator papers</a:t>
            </a:r>
            <a:r>
              <a:rPr lang="en-US"/>
              <a:t>. The calculator is a vital piece of equipment, and students must be experts in using their specific model.</a:t>
            </a:r>
          </a:p>
          <a:p>
            <a:r>
              <a:rPr lang="en-US"/>
              <a:t>1.</a:t>
            </a:r>
            <a:r>
              <a:rPr lang="en-US" b="1"/>
              <a:t>Get the Right Tool:</a:t>
            </a:r>
            <a:r>
              <a:rPr lang="en-US"/>
              <a:t> Your child should be </a:t>
            </a:r>
            <a:r>
              <a:rPr lang="en-US" err="1"/>
              <a:t>practising</a:t>
            </a:r>
            <a:r>
              <a:rPr lang="en-US"/>
              <a:t> with the </a:t>
            </a:r>
            <a:r>
              <a:rPr lang="en-US" b="1"/>
              <a:t>exact same calculator</a:t>
            </a:r>
            <a:r>
              <a:rPr lang="en-US"/>
              <a:t> they will use in the exam. The school recommends the </a:t>
            </a:r>
            <a:r>
              <a:rPr lang="en-US" b="1"/>
              <a:t>Casio </a:t>
            </a:r>
            <a:r>
              <a:rPr lang="en-US" b="1" err="1"/>
              <a:t>ClassWiz</a:t>
            </a:r>
            <a:r>
              <a:rPr lang="en-US" b="1"/>
              <a:t> fx-83GTCW</a:t>
            </a:r>
            <a:r>
              <a:rPr lang="en-US"/>
              <a:t>, as its features are specifically designed to help with the GCSE syllabus.</a:t>
            </a:r>
            <a:endParaRPr lang="en-GB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E80FF-334D-4FF7-8724-468C40B17F2D}" type="slidenum"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084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1.</a:t>
            </a:r>
            <a:r>
              <a:rPr lang="en-US" b="1"/>
              <a:t>It's Not Just for Sums:</a:t>
            </a:r>
            <a:r>
              <a:rPr lang="en-US"/>
              <a:t> This is not a simple four-function calculator. You can support them by simply asking if they know how to use these essential buttons:</a:t>
            </a:r>
          </a:p>
          <a:p>
            <a:r>
              <a:rPr lang="en-US"/>
              <a:t>1.</a:t>
            </a:r>
            <a:r>
              <a:rPr lang="en-US" b="1"/>
              <a:t>The Fraction Button:</a:t>
            </a:r>
            <a:r>
              <a:rPr lang="en-US"/>
              <a:t> It allows them to input calculations exactly as they see them written, reducing errors. They should also know how to use the S⇔D button to switch between fraction and decimal answers.</a:t>
            </a:r>
            <a:endParaRPr lang="en-GB"/>
          </a:p>
          <a:p>
            <a:r>
              <a:rPr lang="en-US"/>
              <a:t>2.</a:t>
            </a:r>
            <a:r>
              <a:rPr lang="en-US" b="1"/>
              <a:t>The Pi (π) Button:</a:t>
            </a:r>
            <a:r>
              <a:rPr lang="en-US"/>
              <a:t> They should </a:t>
            </a:r>
            <a:r>
              <a:rPr lang="en-US" i="1"/>
              <a:t>never</a:t>
            </a:r>
            <a:r>
              <a:rPr lang="en-US"/>
              <a:t> type 3.14. Using the π button is more accurate and is often required to get full marks.</a:t>
            </a:r>
            <a:endParaRPr lang="en-GB"/>
          </a:p>
          <a:p>
            <a:r>
              <a:rPr lang="en-US"/>
              <a:t>3.</a:t>
            </a:r>
            <a:r>
              <a:rPr lang="en-US" b="1"/>
              <a:t>The Standard Form Button (×10x):</a:t>
            </a:r>
            <a:r>
              <a:rPr lang="en-US"/>
              <a:t> Crucial for questions on science and astronomy, this button saves time and prevents input errors.</a:t>
            </a:r>
            <a:endParaRPr lang="en-GB"/>
          </a:p>
          <a:p>
            <a:r>
              <a:rPr lang="en-US"/>
              <a:t>4.</a:t>
            </a:r>
            <a:r>
              <a:rPr lang="en-US" b="1"/>
              <a:t>The Table Function:</a:t>
            </a:r>
            <a:r>
              <a:rPr lang="en-US"/>
              <a:t> Incredibly useful for quickly generating coordinates to plot graphs.</a:t>
            </a:r>
            <a:endParaRPr lang="en-GB"/>
          </a:p>
          <a:p>
            <a:r>
              <a:rPr lang="en-US"/>
              <a:t>Just like you’d want a musician to know their instrument, we want your child to know their calculator inside-out. It saves time, improves accuracy, and ultimately, boosts their confidence </a:t>
            </a:r>
            <a:endParaRPr lang="en-GB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E80FF-334D-4FF7-8724-468C40B17F2D}" type="slidenum"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570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CC4CC-54DD-61A0-3FFB-CC5B17BF4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771384-DDFE-9BD9-46A8-36B72B944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AB878-B73B-6A2F-59F7-D8F085FDF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1.</a:t>
            </a:r>
            <a:r>
              <a:rPr lang="en-US" b="1"/>
              <a:t>It's Not Just for Sums:</a:t>
            </a:r>
            <a:r>
              <a:rPr lang="en-US"/>
              <a:t> This is not a simple four-function calculator. You can support them by simply asking if they know how to use these essential buttons:</a:t>
            </a:r>
          </a:p>
          <a:p>
            <a:r>
              <a:rPr lang="en-US"/>
              <a:t>1.</a:t>
            </a:r>
            <a:r>
              <a:rPr lang="en-US" b="1"/>
              <a:t>The Fraction Button:</a:t>
            </a:r>
            <a:r>
              <a:rPr lang="en-US"/>
              <a:t> It allows them to input calculations exactly as they see them written, reducing errors. They should also know how to use the S⇔D button to switch between fraction and decimal answers.</a:t>
            </a:r>
            <a:endParaRPr lang="en-GB"/>
          </a:p>
          <a:p>
            <a:r>
              <a:rPr lang="en-US"/>
              <a:t>2.</a:t>
            </a:r>
            <a:r>
              <a:rPr lang="en-US" b="1"/>
              <a:t>The Pi (π) Button:</a:t>
            </a:r>
            <a:r>
              <a:rPr lang="en-US"/>
              <a:t> They should </a:t>
            </a:r>
            <a:r>
              <a:rPr lang="en-US" i="1"/>
              <a:t>never</a:t>
            </a:r>
            <a:r>
              <a:rPr lang="en-US"/>
              <a:t> type 3.14. Using the π button is more accurate and is often required to get full marks.</a:t>
            </a:r>
            <a:endParaRPr lang="en-GB"/>
          </a:p>
          <a:p>
            <a:r>
              <a:rPr lang="en-US"/>
              <a:t>3.</a:t>
            </a:r>
            <a:r>
              <a:rPr lang="en-US" b="1"/>
              <a:t>The Standard Form Button (×10x):</a:t>
            </a:r>
            <a:r>
              <a:rPr lang="en-US"/>
              <a:t> Crucial for questions on science and astronomy, this button saves time and prevents input errors.</a:t>
            </a:r>
            <a:endParaRPr lang="en-GB"/>
          </a:p>
          <a:p>
            <a:r>
              <a:rPr lang="en-US"/>
              <a:t>4.</a:t>
            </a:r>
            <a:r>
              <a:rPr lang="en-US" b="1"/>
              <a:t>The Table Function:</a:t>
            </a:r>
            <a:r>
              <a:rPr lang="en-US"/>
              <a:t> Incredibly useful for quickly generating coordinates to plot graphs.</a:t>
            </a:r>
            <a:endParaRPr lang="en-GB"/>
          </a:p>
          <a:p>
            <a:r>
              <a:rPr lang="en-US"/>
              <a:t>Just like you’d want a musician to know their instrument, we want your child to know their calculator inside-out. It saves time, improves accuracy, and ultimately, boosts their confidence </a:t>
            </a:r>
            <a:endParaRPr lang="en-GB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36AA9-6DF4-C266-9743-F5D0AB34AF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0E80FF-334D-4FF7-8724-468C40B17F2D}" type="slidenum"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229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B8ECB-D2DC-4CD1-AF60-060A60ECA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79310D-0C71-4469-AF58-4311B9320D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366DF-0898-43C4-83C4-3548AC7DF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716C-9CA8-41DB-A108-1303474D908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979F3-BD4E-4D34-86E4-EFEF5DD22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59B72-5D11-4184-9C07-D641F5462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49DE3-902F-48C2-9DC9-695D0D1EB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22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AF6F7-8035-49C2-BF08-22B1F2940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08B24-A1D6-44AF-BE59-4807E5D2E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07529-0781-4566-B910-7CB737D47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716C-9CA8-41DB-A108-1303474D908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38DEB-B648-48EB-8DDE-0A322470B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5AF0F-4EBE-4F24-8034-0320399D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49DE3-902F-48C2-9DC9-695D0D1EB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139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4C2B4-0E72-4D2D-88D2-AE4E1051E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07A9EC-2387-4730-BC3D-C96593DEC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6BD49-514F-4162-A32D-A5F30F173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716C-9CA8-41DB-A108-1303474D908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F8775-C892-444E-BF20-9926F0E89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C9C33-A136-4B8D-B74E-E202823E3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49DE3-902F-48C2-9DC9-695D0D1EB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009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C36C7-77EC-4974-B53F-AD799ED0B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03C68-5A02-4350-8C42-8580CFB30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6F53D-28D1-4EE2-BEEC-29FFA37F9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0DF0E1-2A66-4EB3-B375-33488C20B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716C-9CA8-41DB-A108-1303474D908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65500-AA75-4235-BE32-528409C5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37AD97-D02C-4F0B-A4FB-910005643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49DE3-902F-48C2-9DC9-695D0D1EB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49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AEFCB-6F96-4F06-B37A-BE142794F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0A2A6-AE96-4A60-AC1D-13261FBF3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A10484-CF3E-4BFF-BB2F-30AF0095BD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0FF645-9506-47A2-AB87-417392B524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0B4F7F-18EE-4758-9A29-69FDCBB7B3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A2BB30-4CA6-4164-AE49-3B4C809D1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716C-9CA8-41DB-A108-1303474D908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98A0D8-77BE-40D8-9CF0-7590DA004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C8BECF-9573-49B6-92F7-246CCAC5B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49DE3-902F-48C2-9DC9-695D0D1EB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236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C79A3-7F02-4744-8BED-36A16BAD8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848230-B8FA-4AA5-A10F-0985F0C73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716C-9CA8-41DB-A108-1303474D908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6C9401-C600-405C-A23B-9060E3EBE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984E3-9F61-4D1E-8C51-86780DD7E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49DE3-902F-48C2-9DC9-695D0D1EB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352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54181A-DB3B-4AB9-9695-629E8BEFA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716C-9CA8-41DB-A108-1303474D908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F05FF0-0A6E-424C-87A6-7EE5C4839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B2490-5D2E-40E7-B030-05F9EEFD2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49DE3-902F-48C2-9DC9-695D0D1EB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569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747F2-14C4-4146-BF94-B19299C96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98438-688A-4F36-8EA9-9EB5DB8C8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7A2A7-8206-4F9D-9EEA-496B0F7ADD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35E9C-119C-45DA-B732-93A7943D6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716C-9CA8-41DB-A108-1303474D908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BD266-6C08-4546-B41B-979D0C801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203B3E-234F-4C07-82DB-6104A103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49DE3-902F-48C2-9DC9-695D0D1EB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560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5AFBF-B984-4BDD-90CE-E1D7C1561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84EE96-676B-414A-8EED-25445885C1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4B00A-6CAF-432D-AC84-3975B28E65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AC8B0-456F-4BC6-9618-44C919D13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716C-9CA8-41DB-A108-1303474D908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D2DFF-2037-4B6E-B88D-398CE98C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1BD387-A8CA-4B86-A436-C20D98F9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49DE3-902F-48C2-9DC9-695D0D1EB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305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C521-B941-49FC-B648-C8E813EF3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BB0139-2849-4BEF-ACF0-963644078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CAAE2-EF84-46BB-9E43-6C1222BAB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716C-9CA8-41DB-A108-1303474D908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636AB-3730-4064-934A-791A94B7C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67223-DB83-4A59-9486-8A1AE0AA6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49DE3-902F-48C2-9DC9-695D0D1EB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461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4CAE0D-46DE-4F2D-8689-5A01D4B0B3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ACB60-8D30-4CF3-A65F-5F45D1C24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EEA9B-E5B5-4CB8-A514-1D1A6B18B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716C-9CA8-41DB-A108-1303474D908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989B8-AC20-40EF-B6DE-FEB4FD0D7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0F14E-FE4A-4215-A5E9-3959BF0B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49DE3-902F-48C2-9DC9-695D0D1EB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249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AFDC5-9ABF-467E-BD71-19282BBB4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FC5109-D8CE-41EA-B5B3-2AD5517EF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72B6C-F81A-4DD1-B4DB-BC444BA8E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B08A-A146-4EF0-BEA9-CD0FF12A3DD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3772C-4E8B-4841-9E14-D8CB703C9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A5C4A-4FD2-4D2C-91BB-C7A3F5290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DDC7-1416-478F-9E91-F1D51FCBD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95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EA847-030C-4E3C-97A8-5EFB6A78F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BEAED-7C99-4746-8C84-0F5AB4594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7807B-EEB7-4762-A827-55285FA23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B08A-A146-4EF0-BEA9-CD0FF12A3DD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E350E-1050-474B-AA5A-6EB381E42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C61E9-F7A1-4875-8985-26870E652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DDC7-1416-478F-9E91-F1D51FCBD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095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2CCBB-3BCC-4789-83AB-97B2F315C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B63DA-BC6A-4F15-A43E-693A37A35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258AA-54DC-4D2B-A3AC-EBF76DDD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B08A-A146-4EF0-BEA9-CD0FF12A3DD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619B2-4DA9-41E1-984E-CC4D60EF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64AEA-39FA-4E6A-AC7B-CF2DAB21F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DDC7-1416-478F-9E91-F1D51FCBD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604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F1C40-7D82-4BDA-81B8-EF75E31EC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65D1D-50E6-4470-B61E-0885FD1F1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E3405-3A78-45AD-A042-AB422B54C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27A31E-3C59-414F-A05D-46E00BC4F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B08A-A146-4EF0-BEA9-CD0FF12A3DD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44FB01-FDB5-47EF-8F3C-F36AA54E9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54B799-3A47-4B9B-B4A7-7F0DB5D73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DDC7-1416-478F-9E91-F1D51FCBD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865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D12DA-C92B-47CB-9CF0-3EC1C9B81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AC8EA-86BE-4C24-85F6-5056765A1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40E64-50B2-4F57-9C81-BD049C02F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557095-D19A-4732-B8DC-DC673756BE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4B1A6D-0AB9-4F92-9B84-9576BE5EA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0198F3-B8C3-4896-BF4A-CB87865A8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B08A-A146-4EF0-BEA9-CD0FF12A3DD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CD9658-BCD2-41A8-960B-1007787D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07E4B2-EE30-47D0-B13C-2A0214AA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DDC7-1416-478F-9E91-F1D51FCBD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931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11B62-7466-48B5-8992-89E731C23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B7716A-1085-4A06-9081-4D5220812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B08A-A146-4EF0-BEA9-CD0FF12A3DD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4607F2-62D5-4F7D-BBE8-15E952C07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E352D2-5E38-4D1D-A0AA-D0D13DA46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DDC7-1416-478F-9E91-F1D51FCBD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619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7FC699-9A26-4A79-9639-3EB531CBF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B08A-A146-4EF0-BEA9-CD0FF12A3DD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61570E-2410-47F4-9792-062D865DB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C3EFEC-DE5F-4A84-884A-F663FDB45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DDC7-1416-478F-9E91-F1D51FCBD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20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BCE42-3A1B-4EAB-A6C8-238B07885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46E0A-EDC0-4A17-9D62-41DDEEBBB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88616-0DFB-4399-B223-B3C750E91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9D6D54-B0CE-48EC-B93B-95846E462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B08A-A146-4EF0-BEA9-CD0FF12A3DD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7BC5E2-9A81-4B86-82DD-831CC31F2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5CBDD6-6C2B-443E-9FD0-43DC0DBFE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DDC7-1416-478F-9E91-F1D51FCBD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758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CA85C-6070-412E-A80A-B3101060F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3DF27D-F4D0-49B1-98EE-397F05097D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DAFF1-65C8-4758-A6E4-33CD6C161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AE6D1-1B76-4A7C-B4CE-271D34789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B08A-A146-4EF0-BEA9-CD0FF12A3DD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99EE7D-8E58-4F0D-AFB0-81A60232C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8842E-F508-4C27-A6CF-D4907CDDF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DDC7-1416-478F-9E91-F1D51FCBD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611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6BD1-F011-462E-A843-F4DC4A3BC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55110-20EE-4411-925E-D49784F6E4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1053E-6239-4252-93A0-53A3DA918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B08A-A146-4EF0-BEA9-CD0FF12A3DD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13D32-EB99-4E46-9E22-DCDB4919F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11758-C700-480C-9092-45FC542A2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DDC7-1416-478F-9E91-F1D51FCBD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1523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015307-1551-4799-A0E3-CB1A5776A2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13CEB-0CE2-4246-BABF-F8A4907C3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3D16F-D605-47C4-98E4-D188A66AA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BB08A-A146-4EF0-BEA9-CD0FF12A3DD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B6F8A-B6DF-47C6-BABA-6D0817CD5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303C88-6225-4DB2-8658-CD4953067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DDC7-1416-478F-9E91-F1D51FCBD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2328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617538"/>
            <a:ext cx="10390716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61C02-6365-42DF-A00C-7025282C9BD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42603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chool Crest"/>
          <p:cNvPicPr>
            <a:picLocks noChangeAspect="1" noChangeArrowheads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69401" y="3860801"/>
            <a:ext cx="2755900" cy="276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203200" y="188914"/>
            <a:ext cx="8773584" cy="6491287"/>
          </a:xfrm>
          <a:prstGeom prst="rect">
            <a:avLst/>
          </a:prstGeom>
          <a:solidFill>
            <a:schemeClr val="tx2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9169400" y="152400"/>
            <a:ext cx="2785533" cy="6516688"/>
          </a:xfrm>
          <a:prstGeom prst="rect">
            <a:avLst/>
          </a:prstGeom>
          <a:solidFill>
            <a:srgbClr val="C51F03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800">
              <a:solidFill>
                <a:srgbClr val="FFFFFF"/>
              </a:solidFill>
            </a:endParaRPr>
          </a:p>
        </p:txBody>
      </p:sp>
      <p:pic>
        <p:nvPicPr>
          <p:cNvPr id="7" name="Picture 13" descr="image01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00" y="333376"/>
            <a:ext cx="2042584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ctrTitle"/>
          </p:nvPr>
        </p:nvSpPr>
        <p:spPr bwMode="auto">
          <a:xfrm>
            <a:off x="607484" y="2565400"/>
            <a:ext cx="7965016" cy="280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sz="5000" cap="none" smtClean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 bwMode="auto">
          <a:xfrm>
            <a:off x="9271000" y="1682750"/>
            <a:ext cx="2582333" cy="345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44450" indent="0" algn="ctr">
              <a:buFont typeface="Wingdings 2" pitchFamily="18" charset="2"/>
              <a:buNone/>
              <a:defRPr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3168651" y="6092825"/>
            <a:ext cx="2844800" cy="476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D168C38-1E48-4A94-908E-E68B58062E04}" type="datetimeFigureOut">
              <a:rPr lang="en-GB">
                <a:solidFill>
                  <a:srgbClr val="E3DED1"/>
                </a:solidFill>
              </a:rPr>
              <a:pPr>
                <a:defRPr/>
              </a:pPr>
              <a:t>07/10/2026</a:t>
            </a:fld>
            <a:endParaRPr lang="en-GB">
              <a:solidFill>
                <a:srgbClr val="E3DED1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0651" y="5516563"/>
            <a:ext cx="3860800" cy="47625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E3DE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36723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6C9F3-E1F9-47E1-809D-1712A560C3C4}" type="datetimeFigureOut">
              <a:rPr lang="en-GB">
                <a:solidFill>
                  <a:srgbClr val="323232"/>
                </a:solidFill>
              </a:rPr>
              <a:pPr>
                <a:defRPr/>
              </a:pPr>
              <a:t>07/10/2026</a:t>
            </a:fld>
            <a:endParaRPr lang="en-GB">
              <a:solidFill>
                <a:srgbClr val="32323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32323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FACA3-A608-4C04-85DC-19795F064248}" type="slidenum">
              <a:rPr lang="en-GB">
                <a:solidFill>
                  <a:srgbClr val="323232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3232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7837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260A4-2D2D-4601-95F8-5E95B4777173}" type="datetimeFigureOut">
              <a:rPr lang="en-GB">
                <a:solidFill>
                  <a:srgbClr val="323232"/>
                </a:solidFill>
              </a:rPr>
              <a:pPr>
                <a:defRPr/>
              </a:pPr>
              <a:t>07/10/2026</a:t>
            </a:fld>
            <a:endParaRPr lang="en-GB">
              <a:solidFill>
                <a:srgbClr val="323232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323232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2FE34-42EE-47D4-A382-5E33D9707FE3}" type="slidenum">
              <a:rPr lang="en-GB">
                <a:solidFill>
                  <a:srgbClr val="323232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3232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1753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22438"/>
            <a:ext cx="5386917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386917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6B109-89A5-4010-89CA-3DD83B8F450E}" type="datetimeFigureOut">
              <a:rPr lang="en-GB">
                <a:solidFill>
                  <a:srgbClr val="323232"/>
                </a:solidFill>
              </a:rPr>
              <a:pPr>
                <a:defRPr/>
              </a:pPr>
              <a:t>07/10/2026</a:t>
            </a:fld>
            <a:endParaRPr lang="en-GB">
              <a:solidFill>
                <a:srgbClr val="323232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323232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63473-13BB-42D9-A7A2-26FD776786DB}" type="slidenum">
              <a:rPr lang="en-GB">
                <a:solidFill>
                  <a:srgbClr val="323232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3232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6425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E8D3F-F2CE-47F9-BB8E-10AB70FCAD3F}" type="datetimeFigureOut">
              <a:rPr lang="en-GB">
                <a:solidFill>
                  <a:srgbClr val="323232"/>
                </a:solidFill>
              </a:rPr>
              <a:pPr>
                <a:defRPr/>
              </a:pPr>
              <a:t>07/10/2026</a:t>
            </a:fld>
            <a:endParaRPr lang="en-GB">
              <a:solidFill>
                <a:srgbClr val="323232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323232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B12EF-74D2-42B2-87CE-D20B3F1776FF}" type="slidenum">
              <a:rPr lang="en-GB">
                <a:solidFill>
                  <a:srgbClr val="323232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3232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9388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1F182-7596-4E3D-B7DF-6DAA68B5FEC0}" type="datetimeFigureOut">
              <a:rPr lang="en-GB">
                <a:solidFill>
                  <a:srgbClr val="323232"/>
                </a:solidFill>
              </a:rPr>
              <a:pPr>
                <a:defRPr/>
              </a:pPr>
              <a:t>07/10/2026</a:t>
            </a:fld>
            <a:endParaRPr lang="en-GB">
              <a:solidFill>
                <a:srgbClr val="32323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32323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13D95-0658-405B-8CCA-C3623472CAD1}" type="slidenum">
              <a:rPr lang="en-GB">
                <a:solidFill>
                  <a:srgbClr val="323232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3232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3564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617538"/>
            <a:ext cx="10390716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661C02-6365-42DF-A00C-7025282C9BD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9568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1DDF82-2C7C-4495-83CE-F538C27E0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0E4DD-B715-4D4E-9DE7-4A11B6518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79B47-F44C-4989-9940-965F9190A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6716C-9CA8-41DB-A108-1303474D908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1920D-8E45-4665-92C5-8C32F66B4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9B7C5-F6C8-4030-97E6-54DBE3011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49DE3-902F-48C2-9DC9-695D0D1EB6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012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DA9375-A2AA-46E4-AB13-C239FB3D2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A20A6-EA2A-4EA5-9721-DC50D32A6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728A-5AC5-401B-9745-4DB21B2B99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BB08A-A146-4EF0-BEA9-CD0FF12A3DD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F3710-D3A9-447C-AB9F-D8450FB919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880EF-55D6-46D1-B4BD-23A22BB70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FDDC7-1416-478F-9E91-F1D51FCBD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35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School Crest"/>
          <p:cNvPicPr>
            <a:picLocks noChangeAspect="1" noChangeArrowheads="1"/>
          </p:cNvPicPr>
          <p:nvPr/>
        </p:nvPicPr>
        <p:blipFill>
          <a:blip r:embed="rId9" cstate="print">
            <a:lum brigh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7" r="41" b="-3802"/>
          <a:stretch>
            <a:fillRect/>
          </a:stretch>
        </p:blipFill>
        <p:spPr bwMode="auto">
          <a:xfrm flipH="1">
            <a:off x="9457267" y="1700214"/>
            <a:ext cx="2495551" cy="515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8"/>
          <p:cNvSpPr>
            <a:spLocks noChangeArrowheads="1"/>
          </p:cNvSpPr>
          <p:nvPr/>
        </p:nvSpPr>
        <p:spPr bwMode="auto">
          <a:xfrm>
            <a:off x="239184" y="1628776"/>
            <a:ext cx="11775016" cy="5045075"/>
          </a:xfrm>
          <a:prstGeom prst="rect">
            <a:avLst/>
          </a:prstGeom>
          <a:solidFill>
            <a:schemeClr val="bg2">
              <a:alpha val="8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203200" y="152400"/>
            <a:ext cx="11751733" cy="1346200"/>
          </a:xfrm>
          <a:prstGeom prst="rect">
            <a:avLst/>
          </a:prstGeom>
          <a:solidFill>
            <a:srgbClr val="C51F03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480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355600"/>
            <a:ext cx="11176000" cy="10541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19263"/>
            <a:ext cx="11209867" cy="4406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844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9DE10288-A52D-4987-9000-B41AC73CBBB6}" type="datetimeFigureOut">
              <a:rPr lang="en-GB">
                <a:solidFill>
                  <a:srgbClr val="323232"/>
                </a:solidFill>
              </a:rPr>
              <a:pPr>
                <a:defRPr/>
              </a:pPr>
              <a:t>07/10/2026</a:t>
            </a:fld>
            <a:endParaRPr lang="en-GB">
              <a:solidFill>
                <a:srgbClr val="32323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4000" y="6356350"/>
            <a:ext cx="4470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GB">
              <a:solidFill>
                <a:srgbClr val="32323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151" y="6354764"/>
            <a:ext cx="776816" cy="274637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67678BB6-D724-4F36-9E23-F730608F7C1C}" type="slidenum">
              <a:rPr lang="en-GB">
                <a:solidFill>
                  <a:srgbClr val="323232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3232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367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 cap="all" spc="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Franklin Gothic Medium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Franklin Gothic Medium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Franklin Gothic Medium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Franklin Gothic Medium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9pPr>
    </p:titleStyle>
    <p:bodyStyle>
      <a:lvl1pPr marL="273050" indent="-228600" algn="l" rtl="0" eaLnBrk="0" fontAlgn="base" hangingPunct="0">
        <a:spcBef>
          <a:spcPct val="20000"/>
        </a:spcBef>
        <a:spcAft>
          <a:spcPct val="0"/>
        </a:spcAft>
        <a:buClr>
          <a:srgbClr val="C51F03"/>
        </a:buClr>
        <a:buFont typeface="Wingdings 2" pitchFamily="18" charset="2"/>
        <a:buChar char="¡"/>
        <a:defRPr sz="2800" kern="1200" spc="15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ct val="0"/>
        </a:spcAft>
        <a:buClr>
          <a:srgbClr val="C51F03"/>
        </a:buClr>
        <a:buFont typeface="Wingdings" pitchFamily="2" charset="2"/>
        <a:buChar char="§"/>
        <a:defRPr sz="2800" kern="1200" spc="1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 kern="1200" spc="100">
          <a:solidFill>
            <a:schemeClr val="tx2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ct val="0"/>
        </a:spcAft>
        <a:buClr>
          <a:srgbClr val="C51F03"/>
        </a:buClr>
        <a:buFont typeface="Wingdings" pitchFamily="2" charset="2"/>
        <a:buChar char="§"/>
        <a:defRPr sz="2600" kern="1200">
          <a:solidFill>
            <a:schemeClr val="tx2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400" kern="1200" spc="10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0.png"/><Relationship Id="rId5" Type="http://schemas.openxmlformats.org/officeDocument/2006/relationships/customXml" Target="../ink/ink2.xml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0.png"/><Relationship Id="rId5" Type="http://schemas.openxmlformats.org/officeDocument/2006/relationships/customXml" Target="../ink/ink6.xml"/><Relationship Id="rId4" Type="http://schemas.openxmlformats.org/officeDocument/2006/relationships/customXml" Target="../ink/ink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rningscientists.org/videos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cognitoedu.org/course/b2-gcse-edexcel-h-t" TargetMode="External"/><Relationship Id="rId2" Type="http://schemas.openxmlformats.org/officeDocument/2006/relationships/hyperlink" Target="https://qualifications.pearson.com/en/qualifications/edexcel-gcses/sciences-2016.html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physicsandmathstutor.com/biology-revision/gcse-edexcel/" TargetMode="External"/><Relationship Id="rId4" Type="http://schemas.openxmlformats.org/officeDocument/2006/relationships/hyperlink" Target="https://senecalearning.com/en-GB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teachmaths.co.uk/" TargetMode="External"/><Relationship Id="rId3" Type="http://schemas.openxmlformats.org/officeDocument/2006/relationships/hyperlink" Target="https://www.savemyexams.com/gcse/religious-studies/edexcel/b/16/revision-notes/%20-%20GCSE%20Edexcel%20Religious%20Studies%20B" TargetMode="External"/><Relationship Id="rId7" Type="http://schemas.openxmlformats.org/officeDocument/2006/relationships/hyperlink" Target="https://www.1stclassmaths.com/" TargetMode="External"/><Relationship Id="rId2" Type="http://schemas.openxmlformats.org/officeDocument/2006/relationships/hyperlink" Target="https://www.bbc.co.uk/bitesize/examspecs/zm9pd6f%20-%20GCSE%20Edexcel%20Religious%20Studies%20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rbettmaths.com/2023/08/01/gcse-revision/" TargetMode="External"/><Relationship Id="rId5" Type="http://schemas.openxmlformats.org/officeDocument/2006/relationships/hyperlink" Target="https://www.drfrost.org/login" TargetMode="External"/><Relationship Id="rId10" Type="http://schemas.openxmlformats.org/officeDocument/2006/relationships/hyperlink" Target="https://sparxmaths.com/" TargetMode="External"/><Relationship Id="rId4" Type="http://schemas.openxmlformats.org/officeDocument/2006/relationships/hyperlink" Target="https://www.mathsgenie.co.uk/gcse.php" TargetMode="External"/><Relationship Id="rId9" Type="http://schemas.openxmlformats.org/officeDocument/2006/relationships/hyperlink" Target="https://www.physicsandmathstutor.com/additional-assessment-materials-summer-2021/maths-gcse/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6E28B9-BAEB-45CC-BDB4-62AE6967297A}"/>
              </a:ext>
            </a:extLst>
          </p:cNvPr>
          <p:cNvSpPr txBox="1"/>
          <p:nvPr/>
        </p:nvSpPr>
        <p:spPr>
          <a:xfrm>
            <a:off x="2954837" y="1019315"/>
            <a:ext cx="592143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</a:t>
            </a:r>
            <a:br>
              <a:rPr lang="en-GB" sz="540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GB" sz="2800" i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 </a:t>
            </a:r>
            <a:br>
              <a:rPr lang="en-GB" sz="5400"/>
            </a:br>
            <a:br>
              <a:rPr lang="en-GB" sz="5400"/>
            </a:br>
            <a:endParaRPr lang="en-GB" sz="54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425988-20EF-48BB-8582-69DC4B79DBDD}"/>
              </a:ext>
            </a:extLst>
          </p:cNvPr>
          <p:cNvGrpSpPr/>
          <p:nvPr/>
        </p:nvGrpSpPr>
        <p:grpSpPr>
          <a:xfrm>
            <a:off x="3975559" y="3074184"/>
            <a:ext cx="4030816" cy="2288649"/>
            <a:chOff x="148441" y="1037043"/>
            <a:chExt cx="2805892" cy="146853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CB6995F-EC81-4E38-84B0-9231DB72CA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757" b="63735"/>
            <a:stretch/>
          </p:blipFill>
          <p:spPr>
            <a:xfrm>
              <a:off x="148441" y="1037043"/>
              <a:ext cx="2799582" cy="126235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6B77AEF-FA14-4391-A960-8FEE27B49D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91901"/>
            <a:stretch/>
          </p:blipFill>
          <p:spPr>
            <a:xfrm>
              <a:off x="148441" y="2208642"/>
              <a:ext cx="2805892" cy="2969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6060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E23723-C39D-4A94-848C-CE63BDA07D83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 dirty="0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 dirty="0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BD373C-BEEB-4305-A79D-13C165A1C643}"/>
              </a:ext>
            </a:extLst>
          </p:cNvPr>
          <p:cNvSpPr txBox="1"/>
          <p:nvPr/>
        </p:nvSpPr>
        <p:spPr>
          <a:xfrm>
            <a:off x="282632" y="1117388"/>
            <a:ext cx="11441667" cy="48320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>
                <a:solidFill>
                  <a:srgbClr val="C00000"/>
                </a:solidFill>
                <a:ea typeface="Calibri"/>
                <a:cs typeface="Calibri"/>
              </a:rPr>
              <a:t>Getting the most out of Year 11.</a:t>
            </a:r>
          </a:p>
          <a:p>
            <a:endParaRPr lang="en-GB" sz="2800" b="1"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GB" sz="2800" b="1">
                <a:ea typeface="Calibri"/>
                <a:cs typeface="Calibri"/>
              </a:rPr>
              <a:t>GCSE's – General Certificate of Secondary Education</a:t>
            </a:r>
          </a:p>
          <a:p>
            <a:pPr marL="457200" indent="-457200">
              <a:buFont typeface="Arial"/>
              <a:buChar char="•"/>
            </a:pPr>
            <a:endParaRPr lang="en-GB" sz="2800" b="1"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GB" sz="2800" b="1">
                <a:ea typeface="Calibri"/>
                <a:cs typeface="Calibri"/>
              </a:rPr>
              <a:t>The key to unlock all next steps</a:t>
            </a:r>
          </a:p>
          <a:p>
            <a:pPr marL="457200" indent="-457200">
              <a:buFont typeface="Arial"/>
              <a:buChar char="•"/>
            </a:pPr>
            <a:endParaRPr lang="en-GB" sz="2800" b="1"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GB" sz="2800" b="1">
                <a:ea typeface="Calibri"/>
                <a:cs typeface="Calibri"/>
              </a:rPr>
              <a:t>A strong GCSE grade profile (5 x  grade 5's or better including English and mathematics)</a:t>
            </a:r>
          </a:p>
          <a:p>
            <a:pPr marL="457200" indent="-457200">
              <a:buFont typeface="Arial"/>
              <a:buChar char="•"/>
            </a:pPr>
            <a:endParaRPr lang="en-GB" sz="2800" b="1"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GB" sz="2800" b="1">
                <a:ea typeface="Calibri"/>
                <a:cs typeface="Calibri"/>
              </a:rPr>
              <a:t>Experienced staff who have supported hundreds of children will provide excellent support. </a:t>
            </a:r>
          </a:p>
        </p:txBody>
      </p:sp>
      <p:pic>
        <p:nvPicPr>
          <p:cNvPr id="13" name="Picture 12" descr="A red lion with black text&#10;&#10;AI-generated content may be incorrect.">
            <a:extLst>
              <a:ext uri="{FF2B5EF4-FFF2-40B4-BE49-F238E27FC236}">
                <a16:creationId xmlns:a16="http://schemas.microsoft.com/office/drawing/2014/main" id="{CB143414-4B84-045F-4F0C-E588A8A574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p:pic>
        <p:nvPicPr>
          <p:cNvPr id="2" name="Picture 1" descr="key | meaning of key in Longman Dictionary of Contemporary English | LDOCE">
            <a:extLst>
              <a:ext uri="{FF2B5EF4-FFF2-40B4-BE49-F238E27FC236}">
                <a16:creationId xmlns:a16="http://schemas.microsoft.com/office/drawing/2014/main" id="{AD9F140E-BE2D-32D6-6EAB-525812E7F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78893" y="1298680"/>
            <a:ext cx="2327190" cy="232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98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8BEBAB-7B8F-4D79-8759-B90AEC761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330" y="-75040"/>
            <a:ext cx="12162574" cy="1237595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961E90-50CF-436A-8603-B903221736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620" y="1100091"/>
            <a:ext cx="4370959" cy="5463699"/>
          </a:xfrm>
        </p:spPr>
      </p:pic>
    </p:spTree>
    <p:extLst>
      <p:ext uri="{BB962C8B-B14F-4D97-AF65-F5344CB8AC3E}">
        <p14:creationId xmlns:p14="http://schemas.microsoft.com/office/powerpoint/2010/main" val="2857538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w to eat the elephant in your bookkeeping business">
            <a:extLst>
              <a:ext uri="{FF2B5EF4-FFF2-40B4-BE49-F238E27FC236}">
                <a16:creationId xmlns:a16="http://schemas.microsoft.com/office/drawing/2014/main" id="{6FD35F8E-BD59-129A-C697-8B72DFF251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4956" y="1186576"/>
            <a:ext cx="9862088" cy="55132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D8C291-2830-E82C-7A18-365BDA7FD07B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641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E23723-C39D-4A94-848C-CE63BDA07D83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BD373C-BEEB-4305-A79D-13C165A1C643}"/>
              </a:ext>
            </a:extLst>
          </p:cNvPr>
          <p:cNvSpPr txBox="1"/>
          <p:nvPr/>
        </p:nvSpPr>
        <p:spPr>
          <a:xfrm>
            <a:off x="257918" y="1061783"/>
            <a:ext cx="6096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/>
              <a:t>Year 11 Roadmap</a:t>
            </a: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3C2C0171-A89A-17F6-4B99-78EB65B338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p:pic>
        <p:nvPicPr>
          <p:cNvPr id="2" name="Picture 1" descr="A map of a road with points&#10;&#10;AI-generated content may be incorrect.">
            <a:extLst>
              <a:ext uri="{FF2B5EF4-FFF2-40B4-BE49-F238E27FC236}">
                <a16:creationId xmlns:a16="http://schemas.microsoft.com/office/drawing/2014/main" id="{5F4C4E9C-989E-5DD5-35B9-DA9F75FA8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74" y="1642283"/>
            <a:ext cx="9891757" cy="49336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5062A4-CCE7-473C-B4B5-2E313A7D3C3E}"/>
              </a:ext>
            </a:extLst>
          </p:cNvPr>
          <p:cNvSpPr txBox="1"/>
          <p:nvPr/>
        </p:nvSpPr>
        <p:spPr>
          <a:xfrm>
            <a:off x="5891322" y="5467744"/>
            <a:ext cx="6152224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GB" sz="2400" b="1" dirty="0">
                <a:ea typeface="Calibri"/>
                <a:cs typeface="Calibri"/>
              </a:rPr>
              <a:t>Mrs Williams – Careers Advisor (75 and 72)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b="0" i="1" dirty="0">
                <a:solidFill>
                  <a:srgbClr val="222222"/>
                </a:solidFill>
                <a:effectLst/>
              </a:rPr>
              <a:t>Banbury College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b="0" i="1" dirty="0">
                <a:solidFill>
                  <a:srgbClr val="222222"/>
                </a:solidFill>
                <a:effectLst/>
              </a:rPr>
              <a:t>Northampton Town FC College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605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E23723-C39D-4A94-848C-CE63BDA07D83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BD373C-BEEB-4305-A79D-13C165A1C643}"/>
              </a:ext>
            </a:extLst>
          </p:cNvPr>
          <p:cNvSpPr txBox="1"/>
          <p:nvPr/>
        </p:nvSpPr>
        <p:spPr>
          <a:xfrm>
            <a:off x="151096" y="926475"/>
            <a:ext cx="609693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/>
              <a:t>Key Dates</a:t>
            </a:r>
            <a:endParaRPr lang="en-GB" sz="2800" b="1">
              <a:ea typeface="Calibri"/>
              <a:cs typeface="Calibri"/>
            </a:endParaRP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23A67FE7-7778-F4B7-565B-11CF286FDD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E7A2B6-F561-7B18-BB35-24ED5BFC2AA5}"/>
              </a:ext>
            </a:extLst>
          </p:cNvPr>
          <p:cNvSpPr txBox="1"/>
          <p:nvPr/>
        </p:nvSpPr>
        <p:spPr>
          <a:xfrm>
            <a:off x="213646" y="1516878"/>
            <a:ext cx="6238429" cy="47705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Monday 2nd  November  -  PPE Round 1 </a:t>
            </a:r>
            <a:br>
              <a:rPr lang="en-GB" sz="1600" dirty="0">
                <a:ea typeface="Calibri" panose="020F0502020204030204"/>
                <a:cs typeface="Calibri" panose="020F0502020204030204"/>
              </a:rPr>
            </a:br>
            <a:endParaRPr lang="en-GB" sz="16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Friday 4th December – PPE Results and future pathways </a:t>
            </a:r>
            <a:br>
              <a:rPr lang="en-GB" sz="1600" dirty="0">
                <a:ea typeface="Calibri" panose="020F0502020204030204"/>
                <a:cs typeface="Calibri" panose="020F0502020204030204"/>
              </a:rPr>
            </a:br>
            <a:endParaRPr lang="en-GB" sz="16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highlight>
                  <a:srgbClr val="FFFF00"/>
                </a:highlight>
                <a:ea typeface="Calibri" panose="020F0502020204030204"/>
                <a:cs typeface="Calibri" panose="020F0502020204030204"/>
              </a:rPr>
              <a:t>Thursday 28th January  – Year 11 Parents Evening</a:t>
            </a:r>
            <a:br>
              <a:rPr lang="en-GB" sz="1600" dirty="0">
                <a:ea typeface="Calibri" panose="020F0502020204030204"/>
                <a:cs typeface="Calibri" panose="020F0502020204030204"/>
              </a:rPr>
            </a:br>
            <a:endParaRPr lang="en-GB" sz="16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Monday 18th  January – KS5 Chenderit Interviews begin </a:t>
            </a:r>
            <a:br>
              <a:rPr lang="en-GB" sz="1600" dirty="0">
                <a:ea typeface="Calibri" panose="020F0502020204030204"/>
                <a:cs typeface="Calibri" panose="020F0502020204030204"/>
              </a:rPr>
            </a:br>
            <a:endParaRPr lang="en-GB" sz="16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Monday 8th February – PPE Round 2 (fewer subjects)</a:t>
            </a:r>
            <a:br>
              <a:rPr lang="en-GB" sz="1600" dirty="0">
                <a:ea typeface="Calibri" panose="020F0502020204030204"/>
                <a:cs typeface="Calibri" panose="020F0502020204030204"/>
              </a:rPr>
            </a:br>
            <a:endParaRPr lang="en-GB" sz="16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Friday 12th March – PPE Results and future pathways </a:t>
            </a:r>
            <a:br>
              <a:rPr lang="en-GB" sz="1600" dirty="0">
                <a:ea typeface="Calibri" panose="020F0502020204030204"/>
                <a:cs typeface="Calibri" panose="020F0502020204030204"/>
              </a:rPr>
            </a:br>
            <a:endParaRPr lang="en-GB" sz="16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Monday 10th May – GCSE Exams Begin</a:t>
            </a:r>
            <a:br>
              <a:rPr lang="en-GB" sz="1600" dirty="0">
                <a:ea typeface="Calibri" panose="020F0502020204030204"/>
                <a:cs typeface="Calibri" panose="020F0502020204030204"/>
              </a:rPr>
            </a:br>
            <a:endParaRPr lang="en-GB" sz="16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Friday 11th June – Final day of Year 11, Study leave begins </a:t>
            </a:r>
            <a:br>
              <a:rPr lang="en-GB" sz="1600" dirty="0">
                <a:ea typeface="Calibri" panose="020F0502020204030204"/>
                <a:cs typeface="Calibri" panose="020F0502020204030204"/>
              </a:rPr>
            </a:br>
            <a:endParaRPr lang="en-GB" sz="16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Thursday 24</a:t>
            </a:r>
            <a:r>
              <a:rPr lang="en-GB" sz="1600" baseline="30000" dirty="0">
                <a:ea typeface="Calibri" panose="020F0502020204030204"/>
                <a:cs typeface="Calibri" panose="020F0502020204030204"/>
              </a:rPr>
              <a:t>th</a:t>
            </a:r>
            <a:r>
              <a:rPr lang="en-GB" sz="1600" dirty="0">
                <a:ea typeface="Calibri" panose="020F0502020204030204"/>
                <a:cs typeface="Calibri" panose="020F0502020204030204"/>
              </a:rPr>
              <a:t> June GCSE Exams finished, Year 11 Prom</a:t>
            </a:r>
            <a:br>
              <a:rPr lang="en-GB" sz="1600" dirty="0">
                <a:ea typeface="Calibri" panose="020F0502020204030204"/>
                <a:cs typeface="Calibri" panose="020F0502020204030204"/>
              </a:rPr>
            </a:br>
            <a:endParaRPr lang="en-GB" sz="16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highlight>
                  <a:srgbClr val="FFFF00"/>
                </a:highlight>
                <a:ea typeface="Calibri" panose="020F0502020204030204"/>
                <a:cs typeface="Calibri" panose="020F0502020204030204"/>
              </a:rPr>
              <a:t>Thursday 19th August – GCSE Results day</a:t>
            </a:r>
          </a:p>
        </p:txBody>
      </p:sp>
    </p:spTree>
    <p:extLst>
      <p:ext uri="{BB962C8B-B14F-4D97-AF65-F5344CB8AC3E}">
        <p14:creationId xmlns:p14="http://schemas.microsoft.com/office/powerpoint/2010/main" val="1539668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E23723-C39D-4A94-848C-CE63BDA07D83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639A9E8D-B21D-E323-F916-F26736B8AB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p:pic>
        <p:nvPicPr>
          <p:cNvPr id="3" name="Picture 2" descr="A white rectangular box with red and blue text&#10;&#10;AI-generated content may be incorrect.">
            <a:extLst>
              <a:ext uri="{FF2B5EF4-FFF2-40B4-BE49-F238E27FC236}">
                <a16:creationId xmlns:a16="http://schemas.microsoft.com/office/drawing/2014/main" id="{35BECFBE-DCC9-10C0-D43D-98A949DD31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647"/>
          <a:stretch/>
        </p:blipFill>
        <p:spPr>
          <a:xfrm>
            <a:off x="204957" y="2557083"/>
            <a:ext cx="11782086" cy="174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86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E23723-C39D-4A94-848C-CE63BDA07D83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 dirty="0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 dirty="0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BD373C-BEEB-4305-A79D-13C165A1C643}"/>
              </a:ext>
            </a:extLst>
          </p:cNvPr>
          <p:cNvSpPr txBox="1"/>
          <p:nvPr/>
        </p:nvSpPr>
        <p:spPr>
          <a:xfrm>
            <a:off x="257918" y="1061783"/>
            <a:ext cx="8511121" cy="31085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u="sng" dirty="0"/>
              <a:t>Revision – where to begin?</a:t>
            </a:r>
            <a:br>
              <a:rPr lang="en-GB" sz="2800" b="1" u="sng" dirty="0">
                <a:ea typeface="Calibri"/>
                <a:cs typeface="Calibri"/>
              </a:rPr>
            </a:br>
            <a:endParaRPr lang="en-GB" sz="2800" b="1" u="sng" dirty="0">
              <a:ea typeface="Calibri"/>
              <a:cs typeface="Calibri"/>
            </a:endParaRPr>
          </a:p>
          <a:p>
            <a:br>
              <a:rPr lang="en-GB" sz="2800" b="1" dirty="0">
                <a:ea typeface="Calibri"/>
                <a:cs typeface="Calibri"/>
              </a:rPr>
            </a:br>
            <a:endParaRPr lang="en-GB" sz="2800" b="1" dirty="0">
              <a:ea typeface="Calibri"/>
              <a:cs typeface="Calibri"/>
            </a:endParaRPr>
          </a:p>
          <a:p>
            <a:br>
              <a:rPr lang="en-GB" sz="2800" b="1" dirty="0">
                <a:ea typeface="Calibri"/>
                <a:cs typeface="Calibri"/>
              </a:rPr>
            </a:br>
            <a:endParaRPr lang="en-GB" sz="2800" b="1" dirty="0"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endParaRPr lang="en-GB" sz="2800" b="1" dirty="0">
              <a:ea typeface="Calibri"/>
              <a:cs typeface="Calibri"/>
            </a:endParaRP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24C7FF08-C394-3366-9B92-4438C263F0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70337D-0113-378C-2D34-6ACEAADB49F8}"/>
              </a:ext>
            </a:extLst>
          </p:cNvPr>
          <p:cNvSpPr txBox="1"/>
          <p:nvPr/>
        </p:nvSpPr>
        <p:spPr>
          <a:xfrm>
            <a:off x="313347" y="1872953"/>
            <a:ext cx="11396300" cy="48628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2000">
                <a:ea typeface="Calibri" panose="020F0502020204030204"/>
                <a:cs typeface="Calibri" panose="020F0502020204030204"/>
              </a:rPr>
              <a:t>Scheduling certain subjects, on certain days  (fun job for the weekend!)</a:t>
            </a:r>
            <a:br>
              <a:rPr lang="en-GB" sz="2000">
                <a:ea typeface="Calibri" panose="020F0502020204030204"/>
                <a:cs typeface="Calibri" panose="020F0502020204030204"/>
              </a:rPr>
            </a:br>
            <a:endParaRPr lang="en-GB" sz="200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2000">
                <a:ea typeface="Calibri" panose="020F0502020204030204"/>
                <a:cs typeface="Calibri" panose="020F0502020204030204"/>
              </a:rPr>
              <a:t>Allocating a 1-to-2-hour block for that subject (subject dependent)</a:t>
            </a:r>
            <a:br>
              <a:rPr lang="en-US" sz="2000"/>
            </a:br>
            <a:endParaRPr lang="en-GB" sz="200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2000">
                <a:ea typeface="Calibri" panose="020F0502020204030204"/>
                <a:cs typeface="Calibri" panose="020F0502020204030204"/>
              </a:rPr>
              <a:t>A combination of knowledge and practise </a:t>
            </a:r>
            <a:br>
              <a:rPr lang="en-GB" sz="2000">
                <a:ea typeface="Calibri" panose="020F0502020204030204"/>
                <a:cs typeface="Calibri" panose="020F0502020204030204"/>
              </a:rPr>
            </a:br>
            <a:endParaRPr lang="en-GB" sz="200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2000">
                <a:ea typeface="Calibri" panose="020F0502020204030204"/>
                <a:cs typeface="Calibri" panose="020F0502020204030204"/>
              </a:rPr>
              <a:t>Choosing between knowledge and practise and making this part of a revision plan</a:t>
            </a:r>
            <a:br>
              <a:rPr lang="en-GB" sz="2000">
                <a:ea typeface="Calibri" panose="020F0502020204030204"/>
                <a:cs typeface="Calibri" panose="020F0502020204030204"/>
              </a:rPr>
            </a:br>
            <a:endParaRPr lang="en-GB" sz="200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2000">
                <a:ea typeface="Calibri" panose="020F0502020204030204"/>
                <a:cs typeface="Calibri" panose="020F0502020204030204"/>
              </a:rPr>
              <a:t>Students have spent time developing knowledge resources – starting point (mind maps, flow charts and flash cards) </a:t>
            </a:r>
            <a:br>
              <a:rPr lang="en-GB" sz="2000">
                <a:ea typeface="Calibri" panose="020F0502020204030204"/>
                <a:cs typeface="Calibri" panose="020F0502020204030204"/>
              </a:rPr>
            </a:br>
            <a:endParaRPr lang="en-GB" sz="200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2000" b="1">
                <a:ea typeface="Calibri" panose="020F0502020204030204"/>
                <a:cs typeface="Calibri" panose="020F0502020204030204"/>
              </a:rPr>
              <a:t>Time spent practising - doing, assessing and reflecting on real exam questions</a:t>
            </a:r>
            <a:r>
              <a:rPr lang="en-GB" sz="2000">
                <a:ea typeface="Calibri" panose="020F0502020204030204"/>
                <a:cs typeface="Calibri" panose="020F0502020204030204"/>
              </a:rPr>
              <a:t> </a:t>
            </a:r>
            <a:br>
              <a:rPr lang="en-GB" sz="2000">
                <a:ea typeface="Calibri" panose="020F0502020204030204"/>
                <a:cs typeface="Calibri" panose="020F0502020204030204"/>
              </a:rPr>
            </a:br>
            <a:endParaRPr lang="en-GB" sz="200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GB" sz="2000">
                <a:ea typeface="Calibri" panose="020F0502020204030204"/>
                <a:cs typeface="Calibri" panose="020F0502020204030204"/>
              </a:rPr>
              <a:t>Communication with teachers </a:t>
            </a:r>
            <a:br>
              <a:rPr lang="en-GB" sz="1600">
                <a:ea typeface="Calibri" panose="020F0502020204030204"/>
                <a:cs typeface="Calibri" panose="020F0502020204030204"/>
              </a:rPr>
            </a:br>
            <a:endParaRPr lang="en-GB" sz="160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GB" sz="160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69218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F53F8-B84E-2047-934C-CE62828B7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AFC5516-BD38-F975-78A2-A090BA3EBD26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3A9819-0F57-603D-89D5-720393D8581E}"/>
              </a:ext>
            </a:extLst>
          </p:cNvPr>
          <p:cNvSpPr txBox="1"/>
          <p:nvPr/>
        </p:nvSpPr>
        <p:spPr>
          <a:xfrm>
            <a:off x="257918" y="1061783"/>
            <a:ext cx="8511121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u="sng"/>
              <a:t>Revision Loop</a:t>
            </a:r>
            <a:br>
              <a:rPr lang="en-GB" sz="2800" b="1" u="sng"/>
            </a:br>
            <a:r>
              <a:rPr lang="en-GB" sz="2800" b="1"/>
              <a:t>1.5 hour revision block</a:t>
            </a:r>
          </a:p>
          <a:p>
            <a:r>
              <a:rPr lang="en-GB" sz="2800" b="1">
                <a:ea typeface="Calibri"/>
                <a:cs typeface="Calibri"/>
              </a:rPr>
              <a:t>30 minutes in each zone</a:t>
            </a:r>
            <a:br>
              <a:rPr lang="en-GB" sz="2800" b="1" u="sng">
                <a:ea typeface="Calibri"/>
                <a:cs typeface="Calibri"/>
              </a:rPr>
            </a:br>
            <a:endParaRPr lang="en-GB" sz="2800" b="1" u="sng">
              <a:ea typeface="Calibri"/>
              <a:cs typeface="Calibri"/>
            </a:endParaRPr>
          </a:p>
          <a:p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  <a:p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endParaRPr lang="en-GB" sz="2800" b="1">
              <a:ea typeface="Calibri"/>
              <a:cs typeface="Calibri"/>
            </a:endParaRP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E27E7B09-1330-9735-769D-CF95AC157E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89A3DF-031C-5394-8CFC-3BF5D2DD220A}"/>
              </a:ext>
            </a:extLst>
          </p:cNvPr>
          <p:cNvSpPr txBox="1"/>
          <p:nvPr/>
        </p:nvSpPr>
        <p:spPr>
          <a:xfrm>
            <a:off x="7581827" y="1153861"/>
            <a:ext cx="4352255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1600">
                <a:ea typeface="Calibri" panose="020F0502020204030204"/>
                <a:cs typeface="Calibri" panose="020F0502020204030204"/>
              </a:rPr>
              <a:t>Doesn’t need to be a whole paper</a:t>
            </a:r>
          </a:p>
          <a:p>
            <a:pPr marL="285750" indent="-285750">
              <a:buFont typeface="Arial"/>
              <a:buChar char="•"/>
            </a:pPr>
            <a:r>
              <a:rPr lang="en-GB" sz="1600">
                <a:ea typeface="Calibri" panose="020F0502020204030204"/>
                <a:cs typeface="Calibri" panose="020F0502020204030204"/>
              </a:rPr>
              <a:t>Remove distractions (phone)</a:t>
            </a:r>
          </a:p>
          <a:p>
            <a:pPr marL="285750" indent="-285750">
              <a:buFont typeface="Arial"/>
              <a:buChar char="•"/>
            </a:pPr>
            <a:r>
              <a:rPr lang="en-GB" sz="1600">
                <a:ea typeface="Calibri" panose="020F0502020204030204"/>
                <a:cs typeface="Calibri" panose="020F0502020204030204"/>
              </a:rPr>
              <a:t>Set a timer </a:t>
            </a:r>
          </a:p>
          <a:p>
            <a:pPr marL="285750" indent="-285750">
              <a:buFont typeface="Arial"/>
              <a:buChar char="•"/>
            </a:pPr>
            <a:r>
              <a:rPr lang="en-GB" sz="1600">
                <a:ea typeface="Calibri" panose="020F0502020204030204"/>
                <a:cs typeface="Calibri" panose="020F0502020204030204"/>
              </a:rPr>
              <a:t>Ensure correct exam board and specification</a:t>
            </a:r>
          </a:p>
          <a:p>
            <a:pPr marL="285750" indent="-285750">
              <a:buFont typeface="Arial"/>
              <a:buChar char="•"/>
            </a:pPr>
            <a:r>
              <a:rPr lang="en-GB" sz="1600">
                <a:ea typeface="Calibri" panose="020F0502020204030204"/>
                <a:cs typeface="Calibri" panose="020F0502020204030204"/>
              </a:rPr>
              <a:t>Struggle time </a:t>
            </a:r>
            <a:br>
              <a:rPr lang="en-GB" sz="1600">
                <a:ea typeface="Calibri" panose="020F0502020204030204"/>
                <a:cs typeface="Calibri" panose="020F0502020204030204"/>
              </a:rPr>
            </a:br>
            <a:endParaRPr lang="en-GB" sz="160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GB" sz="1600">
              <a:ea typeface="Calibri" panose="020F0502020204030204"/>
              <a:cs typeface="Calibri" panose="020F0502020204030204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AA21285-37D6-413B-9CD1-19DFCE81CD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2462990"/>
              </p:ext>
            </p:extLst>
          </p:nvPr>
        </p:nvGraphicFramePr>
        <p:xfrm>
          <a:off x="2469168" y="1708626"/>
          <a:ext cx="6737039" cy="4087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2FE58B4-616A-475E-B177-2AE296774BD3}"/>
              </a:ext>
            </a:extLst>
          </p:cNvPr>
          <p:cNvSpPr txBox="1"/>
          <p:nvPr/>
        </p:nvSpPr>
        <p:spPr>
          <a:xfrm>
            <a:off x="8784695" y="4124160"/>
            <a:ext cx="3258851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Mark using official mark scheme</a:t>
            </a: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Use model solutions if possible</a:t>
            </a: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Make a list of smaller topics/skills</a:t>
            </a: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What’s a silly mistake?</a:t>
            </a: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What’s a priority?</a:t>
            </a: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ea typeface="Calibri" panose="020F0502020204030204"/>
                <a:cs typeface="Calibri" panose="020F0502020204030204"/>
              </a:rPr>
              <a:t>Use of AI</a:t>
            </a:r>
            <a:br>
              <a:rPr lang="en-GB" sz="1600" dirty="0">
                <a:ea typeface="Calibri" panose="020F0502020204030204"/>
                <a:cs typeface="Calibri" panose="020F0502020204030204"/>
              </a:rPr>
            </a:br>
            <a:endParaRPr lang="en-GB" sz="16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GB" sz="16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29EB7D-B357-4D63-BE81-56072E908231}"/>
              </a:ext>
            </a:extLst>
          </p:cNvPr>
          <p:cNvSpPr txBox="1"/>
          <p:nvPr/>
        </p:nvSpPr>
        <p:spPr>
          <a:xfrm>
            <a:off x="233880" y="3313584"/>
            <a:ext cx="2591813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1600">
                <a:ea typeface="Calibri" panose="020F0502020204030204"/>
                <a:cs typeface="Calibri" panose="020F0502020204030204"/>
              </a:rPr>
              <a:t>Refer back to knowledge resources (rev guides, flash cards, flow charts etc)</a:t>
            </a:r>
          </a:p>
          <a:p>
            <a:pPr marL="285750" indent="-285750">
              <a:buFont typeface="Arial"/>
              <a:buChar char="•"/>
            </a:pPr>
            <a:r>
              <a:rPr lang="en-GB" sz="1600">
                <a:ea typeface="Calibri" panose="020F0502020204030204"/>
                <a:cs typeface="Calibri" panose="020F0502020204030204"/>
              </a:rPr>
              <a:t>Look at model answers </a:t>
            </a:r>
          </a:p>
          <a:p>
            <a:pPr marL="285750" indent="-285750">
              <a:buFont typeface="Arial"/>
              <a:buChar char="•"/>
            </a:pPr>
            <a:r>
              <a:rPr lang="en-GB" sz="1600">
                <a:ea typeface="Calibri" panose="020F0502020204030204"/>
                <a:cs typeface="Calibri" panose="020F0502020204030204"/>
              </a:rPr>
              <a:t>Memorise (white board)</a:t>
            </a:r>
          </a:p>
          <a:p>
            <a:pPr marL="285750" indent="-285750">
              <a:buFont typeface="Arial"/>
              <a:buChar char="•"/>
            </a:pPr>
            <a:r>
              <a:rPr lang="en-GB" sz="1600">
                <a:ea typeface="Calibri" panose="020F0502020204030204"/>
                <a:cs typeface="Calibri" panose="020F0502020204030204"/>
              </a:rPr>
              <a:t>Websites with quizzing elements</a:t>
            </a:r>
          </a:p>
          <a:p>
            <a:pPr marL="285750" indent="-285750">
              <a:buFont typeface="Arial"/>
              <a:buChar char="•"/>
            </a:pPr>
            <a:r>
              <a:rPr lang="en-GB" sz="1600">
                <a:ea typeface="Calibri" panose="020F0502020204030204"/>
                <a:cs typeface="Calibri" panose="020F0502020204030204"/>
              </a:rPr>
              <a:t>Use modelled answers and solutions whilst trying similar questions </a:t>
            </a:r>
          </a:p>
        </p:txBody>
      </p:sp>
    </p:spTree>
    <p:extLst>
      <p:ext uri="{BB962C8B-B14F-4D97-AF65-F5344CB8AC3E}">
        <p14:creationId xmlns:p14="http://schemas.microsoft.com/office/powerpoint/2010/main" val="151506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8AE93-DC98-2030-C6D3-4CB542BFE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5A7CD4C-E8CB-9475-D017-31E203285913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4371DB-09BC-F5F9-4E13-3087ABFEF9C8}"/>
              </a:ext>
            </a:extLst>
          </p:cNvPr>
          <p:cNvSpPr txBox="1"/>
          <p:nvPr/>
        </p:nvSpPr>
        <p:spPr>
          <a:xfrm>
            <a:off x="257918" y="1061783"/>
            <a:ext cx="8511121" cy="31085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u="sng"/>
              <a:t>What a revision timetable might look like…</a:t>
            </a:r>
            <a:br>
              <a:rPr lang="en-GB" sz="2800" b="1" u="sng">
                <a:ea typeface="Calibri"/>
                <a:cs typeface="Calibri"/>
              </a:rPr>
            </a:br>
            <a:endParaRPr lang="en-GB" sz="2800" b="1" u="sng">
              <a:ea typeface="Calibri"/>
              <a:cs typeface="Calibri"/>
            </a:endParaRPr>
          </a:p>
          <a:p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  <a:p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endParaRPr lang="en-GB" sz="2800" b="1">
              <a:ea typeface="Calibri"/>
              <a:cs typeface="Calibri"/>
            </a:endParaRP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541734BE-85E4-C03C-196C-EEE7654941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1FF20B-A842-4F16-91D2-A29FFB916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11" y="1669063"/>
            <a:ext cx="8897588" cy="49321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B31D24-C467-4F78-B178-DCA7CC8B9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2111" y="1061783"/>
            <a:ext cx="2731435" cy="22669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FF87B9-F835-4282-8A60-07983CA90C28}"/>
              </a:ext>
            </a:extLst>
          </p:cNvPr>
          <p:cNvSpPr txBox="1"/>
          <p:nvPr/>
        </p:nvSpPr>
        <p:spPr>
          <a:xfrm>
            <a:off x="1376038" y="3240350"/>
            <a:ext cx="914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Archivo SemiBold" panose="020B0603020202020B04" pitchFamily="34" charset="0"/>
              </a:rPr>
              <a:t>Romeo and Juliet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6ABD84-FDF6-4143-BAD6-551B8BA19CE3}"/>
              </a:ext>
            </a:extLst>
          </p:cNvPr>
          <p:cNvSpPr txBox="1"/>
          <p:nvPr/>
        </p:nvSpPr>
        <p:spPr>
          <a:xfrm>
            <a:off x="1376038" y="4405708"/>
            <a:ext cx="914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>
                <a:latin typeface="Archivo SemiBold" panose="020B0603020202020B04" pitchFamily="34" charset="0"/>
              </a:rPr>
              <a:t>Geography Paper 2 – UK Geography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A12A1E-86C0-4D4C-AA11-9668ACE54354}"/>
              </a:ext>
            </a:extLst>
          </p:cNvPr>
          <p:cNvSpPr txBox="1"/>
          <p:nvPr/>
        </p:nvSpPr>
        <p:spPr>
          <a:xfrm>
            <a:off x="1327210" y="5777251"/>
            <a:ext cx="9144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>
                <a:latin typeface="Archivo SemiBold" panose="020B0603020202020B04" pitchFamily="34" charset="0"/>
              </a:rPr>
              <a:t>Christianity – 12 marker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BBADA1-7DF1-4415-807A-63C027CF06D2}"/>
              </a:ext>
            </a:extLst>
          </p:cNvPr>
          <p:cNvSpPr txBox="1"/>
          <p:nvPr/>
        </p:nvSpPr>
        <p:spPr>
          <a:xfrm>
            <a:off x="9738804" y="3586579"/>
            <a:ext cx="20152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Students have spent time in tutor devising a revision timetable so this can be shared with you! </a:t>
            </a:r>
            <a:r>
              <a:rPr lang="en-GB">
                <a:sym typeface="Wingdings" panose="05000000000000000000" pitchFamily="2" charset="2"/>
              </a:rPr>
              <a:t>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93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8AE93-DC98-2030-C6D3-4CB542BFE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5A7CD4C-E8CB-9475-D017-31E203285913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4371DB-09BC-F5F9-4E13-3087ABFEF9C8}"/>
              </a:ext>
            </a:extLst>
          </p:cNvPr>
          <p:cNvSpPr txBox="1"/>
          <p:nvPr/>
        </p:nvSpPr>
        <p:spPr>
          <a:xfrm>
            <a:off x="257918" y="1061783"/>
            <a:ext cx="8511121" cy="31085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u="sng"/>
              <a:t>What a revision timetable might look like…</a:t>
            </a:r>
            <a:br>
              <a:rPr lang="en-GB" sz="2800" b="1" u="sng">
                <a:ea typeface="Calibri"/>
                <a:cs typeface="Calibri"/>
              </a:rPr>
            </a:br>
            <a:endParaRPr lang="en-GB" sz="2800" b="1" u="sng">
              <a:ea typeface="Calibri"/>
              <a:cs typeface="Calibri"/>
            </a:endParaRPr>
          </a:p>
          <a:p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  <a:p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endParaRPr lang="en-GB" sz="2800" b="1">
              <a:ea typeface="Calibri"/>
              <a:cs typeface="Calibri"/>
            </a:endParaRP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541734BE-85E4-C03C-196C-EEE7654941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B31D24-C467-4F78-B178-DCA7CC8B9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2111" y="1061783"/>
            <a:ext cx="2731435" cy="22669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E47DC8-3BE6-494D-A90A-EB840D29E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87" y="1816235"/>
            <a:ext cx="8560240" cy="474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698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>
              <a:defRPr/>
            </a:pPr>
            <a:r>
              <a:rPr lang="en-GB" dirty="0"/>
              <a:t>English</a:t>
            </a:r>
            <a:br>
              <a:rPr lang="en-GB" dirty="0"/>
            </a:br>
            <a:endParaRPr lang="en-GB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9323916" y="209550"/>
            <a:ext cx="2260600" cy="3455988"/>
          </a:xfrm>
        </p:spPr>
        <p:txBody>
          <a:bodyPr>
            <a:normAutofit/>
          </a:bodyPr>
          <a:lstStyle/>
          <a:p>
            <a:endParaRPr lang="en-GB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03037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E445AC9-35A9-41CD-9CF6-B1C07737F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5D31077A-1763-43C3-A80D-402BF64787E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530350" y="76200"/>
            <a:ext cx="9137650" cy="5257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7CBDB8-B72F-4D08-B36E-A03122D6FC95}"/>
              </a:ext>
            </a:extLst>
          </p:cNvPr>
          <p:cNvSpPr txBox="1"/>
          <p:nvPr/>
        </p:nvSpPr>
        <p:spPr>
          <a:xfrm>
            <a:off x="1676400" y="5334000"/>
            <a:ext cx="88392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t>English GCSEs are two entirely independent exams.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t>Whilst skills are close to identical, Literature and Language offers two fantastic opportunities to attain excellent grades in really highly regarded, skill based subjects, that employers value.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CCD7B03-09E9-4E10-BEA5-083FE4878C39}"/>
                  </a:ext>
                </a:extLst>
              </p14:cNvPr>
              <p14:cNvContentPartPr/>
              <p14:nvPr/>
            </p14:nvContentPartPr>
            <p14:xfrm>
              <a:off x="1702575" y="4344896"/>
              <a:ext cx="4370760" cy="120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CCD7B03-09E9-4E10-BEA5-083FE4878C3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48575" y="4237256"/>
                <a:ext cx="4478400" cy="33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0012CC5-9590-4B02-9B5B-14B776A7016A}"/>
                  </a:ext>
                </a:extLst>
              </p14:cNvPr>
              <p14:cNvContentPartPr/>
              <p14:nvPr/>
            </p14:nvContentPartPr>
            <p14:xfrm>
              <a:off x="4530015" y="4856456"/>
              <a:ext cx="1321560" cy="29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0012CC5-9590-4B02-9B5B-14B776A7016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76375" y="4748456"/>
                <a:ext cx="142920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8B78626-A9C9-4DA0-8C01-9635495A70A7}"/>
                  </a:ext>
                </a:extLst>
              </p14:cNvPr>
              <p14:cNvContentPartPr/>
              <p14:nvPr/>
            </p14:nvContentPartPr>
            <p14:xfrm>
              <a:off x="6450975" y="3145376"/>
              <a:ext cx="3263400" cy="102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8B78626-A9C9-4DA0-8C01-9635495A70A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97335" y="3037736"/>
                <a:ext cx="3371040" cy="31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2401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Top Tips for English Success</a:t>
            </a:r>
            <a:br>
              <a:rPr lang="en-GB" b="1" dirty="0"/>
            </a:b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76400" y="1600200"/>
            <a:ext cx="8915400" cy="5105400"/>
          </a:xfrm>
        </p:spPr>
        <p:txBody>
          <a:bodyPr>
            <a:normAutofit/>
          </a:bodyPr>
          <a:lstStyle/>
          <a:p>
            <a:r>
              <a:rPr lang="en-GB" dirty="0"/>
              <a:t>Rereading set texts</a:t>
            </a:r>
          </a:p>
          <a:p>
            <a:r>
              <a:rPr lang="en-GB" dirty="0"/>
              <a:t>Complete homework tasks</a:t>
            </a:r>
          </a:p>
          <a:p>
            <a:r>
              <a:rPr lang="en-GB" dirty="0"/>
              <a:t>Independent revision </a:t>
            </a:r>
          </a:p>
          <a:p>
            <a:r>
              <a:rPr lang="en-GB" dirty="0"/>
              <a:t>GCSE Pod, GCSE Bitesize </a:t>
            </a:r>
          </a:p>
          <a:p>
            <a:r>
              <a:rPr lang="en-GB" dirty="0"/>
              <a:t> </a:t>
            </a:r>
            <a:r>
              <a:rPr lang="en-GB" dirty="0" err="1"/>
              <a:t>Youtube</a:t>
            </a:r>
            <a:r>
              <a:rPr lang="en-GB" dirty="0"/>
              <a:t> teachers: Stacey Reay, Mr Salles, Mr </a:t>
            </a:r>
            <a:r>
              <a:rPr lang="en-GB" dirty="0" err="1"/>
              <a:t>Bruff</a:t>
            </a:r>
            <a:endParaRPr lang="en-GB" dirty="0"/>
          </a:p>
          <a:p>
            <a:r>
              <a:rPr lang="en-GB" dirty="0"/>
              <a:t>Complete past paper questions, self assess with mark schemes and then hand in for teacher feedback</a:t>
            </a:r>
          </a:p>
          <a:p>
            <a:r>
              <a:rPr lang="en-GB" dirty="0"/>
              <a:t>Read for pleasure </a:t>
            </a:r>
          </a:p>
        </p:txBody>
      </p:sp>
    </p:spTree>
    <p:extLst>
      <p:ext uri="{BB962C8B-B14F-4D97-AF65-F5344CB8AC3E}">
        <p14:creationId xmlns:p14="http://schemas.microsoft.com/office/powerpoint/2010/main" val="566796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Read a range of texts (fiction, non-fiction, novels poetry, newspapers, magazines, blogs, online articles, apps)</a:t>
            </a:r>
          </a:p>
          <a:p>
            <a:r>
              <a:rPr lang="en-GB" sz="2400" dirty="0"/>
              <a:t> Glossary of key terms</a:t>
            </a:r>
          </a:p>
          <a:p>
            <a:r>
              <a:rPr lang="en-GB" sz="2400" dirty="0"/>
              <a:t> Learn key quotations</a:t>
            </a:r>
          </a:p>
          <a:p>
            <a:r>
              <a:rPr lang="en-GB" sz="2400" dirty="0"/>
              <a:t>Complete activities from the revision guides and workbooks </a:t>
            </a:r>
          </a:p>
          <a:p>
            <a:r>
              <a:rPr lang="en-GB" sz="2400" dirty="0"/>
              <a:t> Create posters/</a:t>
            </a:r>
            <a:r>
              <a:rPr lang="en-GB" sz="2400" dirty="0" err="1"/>
              <a:t>mindmaps</a:t>
            </a:r>
            <a:r>
              <a:rPr lang="en-GB" sz="2400" dirty="0"/>
              <a:t>/flash cards/PowerPoints on themes, characters, context, settings and plot for each text </a:t>
            </a:r>
          </a:p>
          <a:p>
            <a:r>
              <a:rPr lang="en-GB" sz="2400" dirty="0"/>
              <a:t>Make new notes and highlight key points (don’t just reread old notes)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8046975-35E7-4326-B353-0F36C3D9B1F4}"/>
              </a:ext>
            </a:extLst>
          </p:cNvPr>
          <p:cNvSpPr txBox="1">
            <a:spLocks/>
          </p:cNvSpPr>
          <p:nvPr/>
        </p:nvSpPr>
        <p:spPr>
          <a:xfrm>
            <a:off x="2057400" y="304800"/>
            <a:ext cx="8382000" cy="10541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 spc="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Franklin Gothic Medium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Franklin Gothic Medium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Franklin Gothic Medium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Franklin Gothic Medium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Franklin Gothic Medium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Franklin Gothic Medium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Franklin Gothic Medium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Franklin Gothic Medium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all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"/>
                <a:ea typeface="+mj-ea"/>
                <a:cs typeface="+mj-cs"/>
              </a:rPr>
              <a:t>Top Tips for English Success</a:t>
            </a:r>
            <a:br>
              <a:rPr kumimoji="0" lang="en-GB" sz="3600" b="1" i="0" u="none" strike="noStrike" kern="1200" cap="all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"/>
                <a:ea typeface="+mj-ea"/>
                <a:cs typeface="+mj-cs"/>
              </a:rPr>
            </a:br>
            <a:endParaRPr kumimoji="0" lang="en-GB" sz="3600" b="1" i="0" u="none" strike="noStrike" kern="1200" cap="all" spc="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35943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Try to teach someone else about an aspect of a text using a PowerPoint or information poster (this will help your own understanding) </a:t>
            </a:r>
          </a:p>
          <a:p>
            <a:r>
              <a:rPr lang="en-GB" dirty="0"/>
              <a:t>Stick your newly created notes/</a:t>
            </a:r>
            <a:r>
              <a:rPr lang="en-GB" dirty="0" err="1"/>
              <a:t>mindmaps</a:t>
            </a:r>
            <a:r>
              <a:rPr lang="en-GB" dirty="0"/>
              <a:t>/posters somewhere you will see them regularly </a:t>
            </a:r>
          </a:p>
          <a:p>
            <a:r>
              <a:rPr lang="en-GB" dirty="0"/>
              <a:t>Work in pairs or small groups to test each other’s knowledge and peer assess each other’s work </a:t>
            </a:r>
          </a:p>
          <a:p>
            <a:pPr marL="44450" indent="0">
              <a:buNone/>
            </a:pPr>
            <a:endParaRPr lang="en-GB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89914B3-A6F3-466C-A60D-81FDA77AA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355600"/>
            <a:ext cx="8382000" cy="105410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Top Tips for English Success</a:t>
            </a:r>
            <a:br>
              <a:rPr lang="en-GB" b="1" dirty="0"/>
            </a:br>
            <a:endParaRPr lang="en-GB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D790F0E-6D72-437E-9F3E-E240C690A9D4}"/>
                  </a:ext>
                </a:extLst>
              </p14:cNvPr>
              <p14:cNvContentPartPr/>
              <p14:nvPr/>
            </p14:nvContentPartPr>
            <p14:xfrm>
              <a:off x="6207615" y="1149176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D790F0E-6D72-437E-9F3E-E240C690A9D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53615" y="104117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D44DEDF-15A3-4EBD-8BBB-D0AE66897A33}"/>
                  </a:ext>
                </a:extLst>
              </p14:cNvPr>
              <p14:cNvContentPartPr/>
              <p14:nvPr/>
            </p14:nvContentPartPr>
            <p14:xfrm>
              <a:off x="8623575" y="1182296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D44DEDF-15A3-4EBD-8BBB-D0AE66897A3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69575" y="107465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2DBC4BE-067F-4735-8A7D-35370B19DC6D}"/>
                  </a:ext>
                </a:extLst>
              </p14:cNvPr>
              <p14:cNvContentPartPr/>
              <p14:nvPr/>
            </p14:nvContentPartPr>
            <p14:xfrm>
              <a:off x="3690855" y="1157456"/>
              <a:ext cx="5193000" cy="151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2DBC4BE-067F-4735-8A7D-35370B19DC6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37215" y="1049816"/>
                <a:ext cx="5300640" cy="36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9795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B8A0C-73A8-4674-B118-14BE9003D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RAG rate course content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B10D0C-91E0-4ABB-B8B6-16A5BA314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1881187"/>
            <a:ext cx="4338637" cy="43386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6995B6-F1CD-446C-BF4A-65DD84BA2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0447" y="2793534"/>
            <a:ext cx="4177236" cy="167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117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4493" y="2219114"/>
            <a:ext cx="1981200" cy="2971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Books studied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703" y="2057400"/>
            <a:ext cx="2133600" cy="32952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921" y="2276263"/>
            <a:ext cx="2857500" cy="2857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0CF942-EC7C-431F-825C-2F8C4A1E0C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3621" y="2219114"/>
            <a:ext cx="2800741" cy="329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87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FILM, TV PRODUCTIONS and Live theatre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F222CA-1668-4E18-B83F-731D34D59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85" y="1751332"/>
            <a:ext cx="1752600" cy="2600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432837-7C5E-4238-8F82-DD3B9922F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973" y="1793073"/>
            <a:ext cx="1963758" cy="25168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47417E-7D26-452A-84F0-4592A1AC0366}"/>
              </a:ext>
            </a:extLst>
          </p:cNvPr>
          <p:cNvSpPr txBox="1"/>
          <p:nvPr/>
        </p:nvSpPr>
        <p:spPr>
          <a:xfrm>
            <a:off x="2432807" y="4588778"/>
            <a:ext cx="1728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t>The Mill Arts Centre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4BE874-1095-4475-9AB8-9D438CD76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019" y="1793073"/>
            <a:ext cx="2105534" cy="31849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FFCEAF-F1E0-49E7-A251-F592616AE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1740" y="2096733"/>
            <a:ext cx="3924848" cy="23625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708D786-CFF1-48B4-B3F8-1D4C223C74F1}"/>
              </a:ext>
            </a:extLst>
          </p:cNvPr>
          <p:cNvSpPr txBox="1"/>
          <p:nvPr/>
        </p:nvSpPr>
        <p:spPr>
          <a:xfrm>
            <a:off x="7256477" y="4748169"/>
            <a:ext cx="3187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t>Katch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t> 22 ‘An Inspector Calls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t>March 2027- at school</a:t>
            </a:r>
          </a:p>
        </p:txBody>
      </p:sp>
    </p:spTree>
    <p:extLst>
      <p:ext uri="{BB962C8B-B14F-4D97-AF65-F5344CB8AC3E}">
        <p14:creationId xmlns:p14="http://schemas.microsoft.com/office/powerpoint/2010/main" val="1032149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19E2F7-6910-400A-9AF7-0883E3709C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2308" y="2250629"/>
            <a:ext cx="2152950" cy="327705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68DCE6F-2FD6-4026-8A1A-EFE7ACA8B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Film, TV productions and Live Theatre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FB294E-ABBC-46C5-90CD-8799015D6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230" y="2105772"/>
            <a:ext cx="2734057" cy="36866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5423E4-7E3A-47F1-94EC-80A04870B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3152" y="1951769"/>
            <a:ext cx="3848637" cy="16290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838459-29B5-4CD2-9D1F-EC023FDFB5B6}"/>
              </a:ext>
            </a:extLst>
          </p:cNvPr>
          <p:cNvSpPr txBox="1"/>
          <p:nvPr/>
        </p:nvSpPr>
        <p:spPr>
          <a:xfrm>
            <a:off x="6459523" y="3949116"/>
            <a:ext cx="37498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t>22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t>nd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t> January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t>School trip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t>100 Y11 students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Medium"/>
                <a:ea typeface="+mn-ea"/>
                <a:cs typeface="+mn-cs"/>
              </a:rPr>
              <a:t>Hear from poets and chief examiner!</a:t>
            </a:r>
          </a:p>
        </p:txBody>
      </p:sp>
    </p:spTree>
    <p:extLst>
      <p:ext uri="{BB962C8B-B14F-4D97-AF65-F5344CB8AC3E}">
        <p14:creationId xmlns:p14="http://schemas.microsoft.com/office/powerpoint/2010/main" val="4094278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6E28B9-BAEB-45CC-BDB4-62AE6967297A}"/>
              </a:ext>
            </a:extLst>
          </p:cNvPr>
          <p:cNvSpPr txBox="1"/>
          <p:nvPr/>
        </p:nvSpPr>
        <p:spPr>
          <a:xfrm>
            <a:off x="3025718" y="239093"/>
            <a:ext cx="592143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GB" sz="540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GB" sz="4400" i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 Maths</a:t>
            </a:r>
            <a:br>
              <a:rPr lang="en-GB" sz="4400" i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en-GB" sz="4400" i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GB" sz="4400" i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Equivalent to 2 GCSEs </a:t>
            </a:r>
            <a:br>
              <a:rPr lang="en-GB" sz="8000"/>
            </a:br>
            <a:br>
              <a:rPr lang="en-GB" sz="8000"/>
            </a:br>
            <a:endParaRPr lang="en-GB" sz="5400"/>
          </a:p>
        </p:txBody>
      </p:sp>
    </p:spTree>
    <p:extLst>
      <p:ext uri="{BB962C8B-B14F-4D97-AF65-F5344CB8AC3E}">
        <p14:creationId xmlns:p14="http://schemas.microsoft.com/office/powerpoint/2010/main" val="3000746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E23723-C39D-4A94-848C-CE63BDA07D83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</a:t>
            </a:r>
            <a:r>
              <a:rPr lang="en-GB" sz="2000" b="1" i="1" u="sng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 Maths</a:t>
            </a:r>
            <a:endParaRPr lang="en-GB" sz="11500" b="1" u="sng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BD373C-BEEB-4305-A79D-13C165A1C643}"/>
              </a:ext>
            </a:extLst>
          </p:cNvPr>
          <p:cNvSpPr txBox="1"/>
          <p:nvPr/>
        </p:nvSpPr>
        <p:spPr>
          <a:xfrm>
            <a:off x="239383" y="1061783"/>
            <a:ext cx="849684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/>
              <a:t>How to prepare for Maths </a:t>
            </a: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71C71B3A-E422-29B9-D2F9-39BD13A5F9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138066-9616-AE90-EDCD-7AE52550347D}"/>
              </a:ext>
            </a:extLst>
          </p:cNvPr>
          <p:cNvSpPr txBox="1"/>
          <p:nvPr/>
        </p:nvSpPr>
        <p:spPr>
          <a:xfrm>
            <a:off x="235857" y="1796143"/>
            <a:ext cx="6096000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"/>
            <a:r>
              <a:rPr lang="en-GB" sz="2800" spc="150">
                <a:ea typeface="Calibri"/>
                <a:cs typeface="Calibri"/>
              </a:rPr>
              <a:t>Exam Board: Edexcel</a:t>
            </a:r>
          </a:p>
          <a:p>
            <a:pPr marL="45720"/>
            <a:r>
              <a:rPr lang="en-GB" sz="2800" spc="150">
                <a:ea typeface="Calibri"/>
                <a:cs typeface="Calibri"/>
              </a:rPr>
              <a:t>Structure: 3 Terminal Papers</a:t>
            </a:r>
          </a:p>
          <a:p>
            <a:pPr marL="548640" indent="-182880">
              <a:buFont typeface="Wingdings"/>
              <a:buChar char="§"/>
            </a:pPr>
            <a:r>
              <a:rPr lang="en-GB" sz="2800" spc="100">
                <a:ea typeface="Calibri"/>
                <a:cs typeface="Calibri"/>
              </a:rPr>
              <a:t>1.5 Hours</a:t>
            </a:r>
          </a:p>
          <a:p>
            <a:pPr marL="548640" indent="-182880">
              <a:buFont typeface="Wingdings"/>
              <a:buChar char="§"/>
            </a:pPr>
            <a:r>
              <a:rPr lang="en-GB" sz="2800" spc="100">
                <a:ea typeface="Calibri"/>
                <a:cs typeface="Calibri"/>
              </a:rPr>
              <a:t>All in the morning</a:t>
            </a:r>
          </a:p>
          <a:p>
            <a:pPr marL="548640" indent="-182880">
              <a:buFont typeface="Wingdings"/>
              <a:buChar char="§"/>
            </a:pPr>
            <a:r>
              <a:rPr lang="en-GB" sz="2800" spc="100">
                <a:ea typeface="Calibri"/>
                <a:cs typeface="Calibri"/>
              </a:rPr>
              <a:t>Any content can appear on any paper</a:t>
            </a:r>
          </a:p>
          <a:p>
            <a:pPr marL="548640" indent="-182880">
              <a:buFont typeface="Wingdings"/>
              <a:buChar char="§"/>
            </a:pPr>
            <a:endParaRPr lang="en-GB" sz="2800" spc="1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1772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5C80B-EC88-2FB7-E015-470BC204D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D7FD7AF-E12C-199B-3AED-74A7645110E1}"/>
              </a:ext>
            </a:extLst>
          </p:cNvPr>
          <p:cNvSpPr txBox="1"/>
          <p:nvPr/>
        </p:nvSpPr>
        <p:spPr>
          <a:xfrm>
            <a:off x="239383" y="1061783"/>
            <a:ext cx="8496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/>
              <a:t>How to prepare for Maths</a:t>
            </a: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F4CE87D2-505D-BC12-56B8-8A3DF5DF4A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BE05D0-769F-A4E5-C715-622BE0E4A6DD}"/>
              </a:ext>
            </a:extLst>
          </p:cNvPr>
          <p:cNvSpPr txBox="1"/>
          <p:nvPr/>
        </p:nvSpPr>
        <p:spPr>
          <a:xfrm>
            <a:off x="235857" y="1714500"/>
            <a:ext cx="11722364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"/>
            <a:r>
              <a:rPr lang="en-GB" sz="2800" spc="150">
                <a:latin typeface="Calibri"/>
                <a:ea typeface="Calibri"/>
                <a:cs typeface="Calibri"/>
              </a:rPr>
              <a:t>Here’s how to make revision count:</a:t>
            </a:r>
          </a:p>
          <a:p>
            <a:pPr marL="557530" indent="-511810">
              <a:buFont typeface="+mj-lt"/>
              <a:buAutoNum type="arabicPeriod"/>
            </a:pPr>
            <a:r>
              <a:rPr lang="en-GB" sz="2800" spc="150">
                <a:latin typeface="Calibri"/>
                <a:ea typeface="Calibri"/>
                <a:cs typeface="Calibri"/>
              </a:rPr>
              <a:t>Do the Maths </a:t>
            </a:r>
            <a:br>
              <a:rPr lang="en-GB" sz="2800" spc="150">
                <a:latin typeface="Calibri"/>
                <a:ea typeface="Calibri"/>
                <a:cs typeface="Calibri"/>
              </a:rPr>
            </a:br>
            <a:r>
              <a:rPr lang="en-GB" sz="2800" i="1" spc="150">
                <a:latin typeface="Calibri"/>
                <a:ea typeface="Calibri"/>
                <a:cs typeface="Calibri"/>
              </a:rPr>
              <a:t>(mind maps, flow charts etc. are not as effective in maths)</a:t>
            </a:r>
            <a:br>
              <a:rPr lang="en-GB" sz="2800" spc="150">
                <a:latin typeface="Calibri"/>
                <a:ea typeface="Calibri"/>
                <a:cs typeface="Calibri"/>
              </a:rPr>
            </a:br>
            <a:endParaRPr lang="en-GB" sz="2800" spc="150">
              <a:latin typeface="Calibri"/>
              <a:ea typeface="Calibri"/>
              <a:cs typeface="Calibri"/>
            </a:endParaRPr>
          </a:p>
          <a:p>
            <a:pPr marL="557530" indent="-511810">
              <a:buFont typeface="+mj-lt"/>
              <a:buAutoNum type="arabicPeriod"/>
            </a:pPr>
            <a:r>
              <a:rPr lang="en-GB" sz="2800" spc="150">
                <a:latin typeface="Calibri"/>
                <a:ea typeface="Calibri"/>
                <a:cs typeface="Calibri"/>
              </a:rPr>
              <a:t>Little and Often</a:t>
            </a:r>
            <a:br>
              <a:rPr lang="en-GB" sz="2800" spc="150">
                <a:latin typeface="Calibri"/>
                <a:ea typeface="Calibri"/>
                <a:cs typeface="Calibri"/>
              </a:rPr>
            </a:br>
            <a:r>
              <a:rPr lang="en-GB" sz="2800" i="1" spc="150">
                <a:latin typeface="Calibri"/>
                <a:ea typeface="Calibri"/>
                <a:cs typeface="Calibri"/>
              </a:rPr>
              <a:t>(Add 20 minute maths chunks to revision timetable) </a:t>
            </a:r>
            <a:br>
              <a:rPr lang="en-GB" sz="2800" spc="150">
                <a:latin typeface="Calibri"/>
                <a:ea typeface="Calibri"/>
                <a:cs typeface="Calibri"/>
              </a:rPr>
            </a:br>
            <a:endParaRPr lang="en-GB" sz="2800" spc="150">
              <a:latin typeface="Calibri"/>
              <a:ea typeface="Calibri"/>
              <a:cs typeface="Calibri"/>
            </a:endParaRPr>
          </a:p>
          <a:p>
            <a:pPr marL="557530" indent="-511810">
              <a:buAutoNum type="arabicPeriod"/>
            </a:pPr>
            <a:r>
              <a:rPr lang="en-GB" sz="2800" spc="150">
                <a:latin typeface="Calibri"/>
                <a:ea typeface="Calibri"/>
                <a:cs typeface="Calibri"/>
              </a:rPr>
              <a:t>Focus on areas to improve</a:t>
            </a:r>
            <a:br>
              <a:rPr lang="en-GB" sz="2800" spc="150">
                <a:latin typeface="Calibri"/>
                <a:ea typeface="Calibri"/>
                <a:cs typeface="Calibri"/>
              </a:rPr>
            </a:br>
            <a:r>
              <a:rPr lang="en-GB" sz="2800" i="1" spc="150">
                <a:latin typeface="Calibri"/>
                <a:ea typeface="Calibri"/>
                <a:cs typeface="Calibri"/>
              </a:rPr>
              <a:t>(former PPEs)</a:t>
            </a:r>
            <a:endParaRPr lang="en-GB" sz="2800" spc="150">
              <a:latin typeface="Calibri"/>
              <a:ea typeface="Calibri"/>
              <a:cs typeface="Calibri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967029-B573-49A9-87BE-9AF05DF054E6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</a:t>
            </a:r>
            <a:r>
              <a:rPr lang="en-GB" sz="2000" b="1" i="1" u="sng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 Maths</a:t>
            </a:r>
            <a:endParaRPr lang="en-GB" sz="11500" b="1" u="sng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830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8EAA5-61AC-1977-7CA2-6BC107461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1D48964-1EA4-A6BE-4BCC-F7947AFE1F71}"/>
              </a:ext>
            </a:extLst>
          </p:cNvPr>
          <p:cNvSpPr txBox="1"/>
          <p:nvPr/>
        </p:nvSpPr>
        <p:spPr>
          <a:xfrm>
            <a:off x="239383" y="1061783"/>
            <a:ext cx="849684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/>
              <a:t>Using the Calculator as a Tool</a:t>
            </a: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10BBAFD5-3653-0770-94C8-CB53A4B016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120DBB-9732-6E1F-4530-1DB25F81E142}"/>
              </a:ext>
            </a:extLst>
          </p:cNvPr>
          <p:cNvSpPr txBox="1"/>
          <p:nvPr/>
        </p:nvSpPr>
        <p:spPr>
          <a:xfrm>
            <a:off x="146137" y="1581411"/>
            <a:ext cx="609600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"/>
            <a:r>
              <a:rPr lang="en-GB" sz="2800" spc="150">
                <a:latin typeface="Calibri"/>
                <a:ea typeface="Calibri"/>
                <a:cs typeface="Calibri"/>
              </a:rPr>
              <a:t>Get the Right Tool:</a:t>
            </a:r>
          </a:p>
          <a:p>
            <a:pPr marL="45720"/>
            <a:r>
              <a:rPr lang="en-GB" sz="2800" spc="150">
                <a:latin typeface="Calibri"/>
                <a:ea typeface="Calibri"/>
                <a:cs typeface="Calibri"/>
              </a:rPr>
              <a:t>Casio FX-83GTX or FX-83GTCW</a:t>
            </a:r>
          </a:p>
        </p:txBody>
      </p:sp>
      <p:pic>
        <p:nvPicPr>
          <p:cNvPr id="3" name="Picture 2" descr="A pair of calculators&#10;&#10;AI-generated content may be incorrect.">
            <a:extLst>
              <a:ext uri="{FF2B5EF4-FFF2-40B4-BE49-F238E27FC236}">
                <a16:creationId xmlns:a16="http://schemas.microsoft.com/office/drawing/2014/main" id="{8D66BB3C-E2C4-38A2-1428-60E53CB65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4" y="2509285"/>
            <a:ext cx="4480104" cy="43466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17AA02-8898-6991-757F-5374C133131E}"/>
              </a:ext>
            </a:extLst>
          </p:cNvPr>
          <p:cNvSpPr txBox="1"/>
          <p:nvPr/>
        </p:nvSpPr>
        <p:spPr>
          <a:xfrm>
            <a:off x="6722301" y="3001027"/>
            <a:ext cx="532356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"/>
            <a:r>
              <a:rPr lang="en-GB" sz="2800">
                <a:latin typeface="Calibri"/>
                <a:ea typeface="Calibri"/>
                <a:cs typeface="Calibri"/>
              </a:rPr>
              <a:t>There are many support videos on YouTube such as: </a:t>
            </a:r>
            <a:r>
              <a:rPr lang="en-GB" sz="2800" err="1">
                <a:latin typeface="Calibri"/>
                <a:ea typeface="Calibri"/>
                <a:cs typeface="Calibri"/>
              </a:rPr>
              <a:t>Equaser</a:t>
            </a:r>
            <a:endParaRPr lang="en-GB" sz="2800">
              <a:latin typeface="Calibri"/>
              <a:ea typeface="Calibri"/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24031D-2669-4D04-B52C-D6E1EAB3607D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</a:t>
            </a:r>
            <a:r>
              <a:rPr lang="en-GB" sz="2000" b="1" i="1" u="sng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 Maths</a:t>
            </a:r>
            <a:endParaRPr lang="en-GB" sz="11500" b="1" u="sng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979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F3E2D-738C-AE9D-F672-A8C76A696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C6B27B7-3DAD-1C53-A4DB-5168461E5503}"/>
              </a:ext>
            </a:extLst>
          </p:cNvPr>
          <p:cNvSpPr txBox="1"/>
          <p:nvPr/>
        </p:nvSpPr>
        <p:spPr>
          <a:xfrm>
            <a:off x="239383" y="1061783"/>
            <a:ext cx="849684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/>
              <a:t>It's not just for calculations:</a:t>
            </a:r>
            <a:endParaRPr lang="en-US"/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7BEFDC0D-2986-184F-A334-E1407C532F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07788A8-B334-05DB-833A-37AEF500C1B3}"/>
                  </a:ext>
                </a:extLst>
              </p:cNvPr>
              <p:cNvSpPr txBox="1"/>
              <p:nvPr/>
            </p:nvSpPr>
            <p:spPr>
              <a:xfrm>
                <a:off x="-1" y="1717110"/>
                <a:ext cx="11895117" cy="353943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831850" indent="-511810">
                  <a:buFont typeface="+mj-lt"/>
                  <a:buAutoNum type="arabicPeriod"/>
                </a:pPr>
                <a:r>
                  <a:rPr lang="en-GB" sz="2800" spc="100">
                    <a:latin typeface="Calibri"/>
                    <a:ea typeface="Calibri"/>
                    <a:cs typeface="Calibri"/>
                  </a:rPr>
                  <a:t>The Fraction Button</a:t>
                </a:r>
              </a:p>
              <a:p>
                <a:pPr marL="831850" indent="-511810">
                  <a:buFont typeface="+mj-lt"/>
                  <a:buAutoNum type="arabicPeriod"/>
                </a:pPr>
                <a:r>
                  <a:rPr lang="en-GB" sz="2800" spc="100">
                    <a:latin typeface="Calibri"/>
                    <a:ea typeface="Calibri"/>
                    <a:cs typeface="Calibri"/>
                  </a:rPr>
                  <a:t>The Pi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b="0" i="1" spc="100" smtClean="0"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π</m:t>
                    </m:r>
                  </m:oMath>
                </a14:m>
                <a:r>
                  <a:rPr lang="en-GB" sz="2800" spc="100">
                    <a:latin typeface="Calibri"/>
                    <a:ea typeface="Calibri"/>
                    <a:cs typeface="Calibri"/>
                  </a:rPr>
                  <a:t>) Button</a:t>
                </a:r>
              </a:p>
              <a:p>
                <a:pPr marL="831850" indent="-511810">
                  <a:buFont typeface="+mj-lt"/>
                  <a:buAutoNum type="arabicPeriod"/>
                </a:pPr>
                <a:r>
                  <a:rPr lang="en-GB" sz="2800" spc="100">
                    <a:latin typeface="Calibri"/>
                    <a:ea typeface="Calibri"/>
                    <a:cs typeface="Calibri"/>
                  </a:rPr>
                  <a:t>The Standard Form Button (</a:t>
                </a:r>
                <a14:m>
                  <m:oMath xmlns:m="http://schemas.openxmlformats.org/officeDocument/2006/math">
                    <m:r>
                      <a:rPr lang="en-GB" sz="2800" i="1" spc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×</m:t>
                    </m:r>
                    <m:sSup>
                      <m:sSupPr>
                        <m:ctrlPr>
                          <a:rPr lang="en-GB" sz="2800" b="0" i="1" spc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GB" sz="2800" b="0" i="1" spc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10</m:t>
                        </m:r>
                      </m:e>
                      <m:sup>
                        <m:r>
                          <a:rPr lang="en-GB" sz="2800" b="0" i="1" spc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800" spc="100">
                    <a:latin typeface="Calibri"/>
                    <a:ea typeface="Calibri"/>
                    <a:cs typeface="Calibri"/>
                  </a:rPr>
                  <a:t>)</a:t>
                </a:r>
              </a:p>
              <a:p>
                <a:pPr marL="831850" indent="-511810">
                  <a:buFont typeface="+mj-lt"/>
                  <a:buAutoNum type="arabicPeriod"/>
                </a:pPr>
                <a:r>
                  <a:rPr lang="en-GB" sz="2800" spc="100">
                    <a:latin typeface="Calibri"/>
                    <a:ea typeface="Calibri"/>
                    <a:cs typeface="Calibri"/>
                  </a:rPr>
                  <a:t>The Table Function</a:t>
                </a:r>
              </a:p>
              <a:p>
                <a:pPr marL="831850" indent="-511810">
                  <a:buFont typeface="+mj-lt"/>
                  <a:buAutoNum type="arabicPeriod"/>
                </a:pPr>
                <a:r>
                  <a:rPr lang="en-GB" sz="2800" spc="100">
                    <a:latin typeface="Calibri"/>
                    <a:ea typeface="Calibri"/>
                    <a:cs typeface="Calibri"/>
                  </a:rPr>
                  <a:t>Prime Factorisation (2 mark question)</a:t>
                </a:r>
              </a:p>
              <a:p>
                <a:pPr marL="831850" indent="-511810">
                  <a:buFont typeface="+mj-lt"/>
                  <a:buAutoNum type="arabicPeriod"/>
                </a:pPr>
                <a:r>
                  <a:rPr lang="en-GB" sz="2800" spc="100">
                    <a:latin typeface="Calibri"/>
                    <a:ea typeface="Calibri"/>
                    <a:cs typeface="Calibri"/>
                  </a:rPr>
                  <a:t>Converting between decimals and fractions </a:t>
                </a:r>
              </a:p>
              <a:p>
                <a:pPr marL="320040"/>
                <a:br>
                  <a:rPr lang="en-GB" sz="2800" spc="100">
                    <a:latin typeface="Calibri"/>
                    <a:ea typeface="Calibri"/>
                    <a:cs typeface="Calibri"/>
                  </a:rPr>
                </a:br>
                <a:r>
                  <a:rPr lang="en-GB" sz="2800" b="1" spc="100">
                    <a:latin typeface="Calibri"/>
                    <a:ea typeface="Calibri"/>
                    <a:cs typeface="Calibri"/>
                  </a:rPr>
                  <a:t>Students need to practise with their calculator to become proficient.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07788A8-B334-05DB-833A-37AEF500C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1717110"/>
                <a:ext cx="11895117" cy="3539430"/>
              </a:xfrm>
              <a:prstGeom prst="rect">
                <a:avLst/>
              </a:prstGeom>
              <a:blipFill>
                <a:blip r:embed="rId4"/>
                <a:stretch>
                  <a:fillRect t="-1897" b="-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E6F15F42-0FB2-4E6E-BAC2-F7C758F8C1E7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</a:t>
            </a:r>
            <a:r>
              <a:rPr lang="en-GB" sz="2000" b="1" i="1" u="sng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 Maths</a:t>
            </a:r>
            <a:endParaRPr lang="en-GB" sz="11500" b="1" u="sng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0973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B286B-882C-8561-A9FD-D99A3967D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21D7C89-5591-AF63-4AD6-05A479B9C014}"/>
              </a:ext>
            </a:extLst>
          </p:cNvPr>
          <p:cNvSpPr txBox="1"/>
          <p:nvPr/>
        </p:nvSpPr>
        <p:spPr>
          <a:xfrm>
            <a:off x="239383" y="1061783"/>
            <a:ext cx="849684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/>
              <a:t>In summary</a:t>
            </a:r>
            <a:endParaRPr lang="en-US"/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6B667877-8699-6C89-6A60-494112C822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F46DDE-DAC8-353E-7E38-1E8D79155640}"/>
              </a:ext>
            </a:extLst>
          </p:cNvPr>
          <p:cNvSpPr txBox="1"/>
          <p:nvPr/>
        </p:nvSpPr>
        <p:spPr>
          <a:xfrm>
            <a:off x="242834" y="1720780"/>
            <a:ext cx="10765477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02920" indent="-457200">
              <a:buFont typeface="Arial"/>
              <a:buChar char="•"/>
            </a:pPr>
            <a:r>
              <a:rPr lang="en-GB" sz="2800" spc="150">
                <a:latin typeface="Calibri"/>
                <a:ea typeface="Calibri"/>
                <a:cs typeface="Calibri"/>
              </a:rPr>
              <a:t>Encourage Active Revision – doing questions, marking them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502920" indent="-457200">
              <a:buFont typeface="Arial"/>
              <a:buChar char="•"/>
            </a:pPr>
            <a:r>
              <a:rPr lang="en-GB" sz="2800" spc="150">
                <a:latin typeface="Calibri"/>
                <a:ea typeface="Calibri"/>
                <a:cs typeface="Calibri"/>
              </a:rPr>
              <a:t>Use Past Papers</a:t>
            </a:r>
          </a:p>
          <a:p>
            <a:pPr marL="502920" indent="-457200">
              <a:buFont typeface="Arial"/>
              <a:buChar char="•"/>
            </a:pPr>
            <a:r>
              <a:rPr lang="en-GB" sz="2800" spc="150">
                <a:latin typeface="Calibri"/>
                <a:ea typeface="Calibri"/>
                <a:cs typeface="Calibri"/>
              </a:rPr>
              <a:t>Master the Calculators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635FA8E-F4B6-42E5-80D0-08B692CDC991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</a:t>
            </a:r>
            <a:r>
              <a:rPr lang="en-GB" sz="2000" b="1" i="1" u="sng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 Maths</a:t>
            </a:r>
            <a:endParaRPr lang="en-GB" sz="11500" b="1" u="sng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739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6E28B9-BAEB-45CC-BDB4-62AE6967297A}"/>
              </a:ext>
            </a:extLst>
          </p:cNvPr>
          <p:cNvSpPr txBox="1"/>
          <p:nvPr/>
        </p:nvSpPr>
        <p:spPr>
          <a:xfrm>
            <a:off x="3025718" y="239093"/>
            <a:ext cx="592143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GB" sz="540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GB" sz="4400" i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 Science</a:t>
            </a:r>
            <a:br>
              <a:rPr lang="en-GB" sz="4400" i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en-GB" sz="4400" i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GB" sz="4400" i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 GCSEs</a:t>
            </a:r>
            <a:br>
              <a:rPr lang="en-GB" sz="8000"/>
            </a:br>
            <a:br>
              <a:rPr lang="en-GB" sz="8000"/>
            </a:br>
            <a:endParaRPr lang="en-GB" sz="5400"/>
          </a:p>
        </p:txBody>
      </p:sp>
    </p:spTree>
    <p:extLst>
      <p:ext uri="{BB962C8B-B14F-4D97-AF65-F5344CB8AC3E}">
        <p14:creationId xmlns:p14="http://schemas.microsoft.com/office/powerpoint/2010/main" val="4096611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9927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latin typeface="Comic Sans MS" panose="030F0702030302020204" pitchFamily="66" charset="0"/>
              </a:rPr>
              <a:t>Course outline- Edexcel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437" y="1981200"/>
            <a:ext cx="10928412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Combined Science - worth 2 GCSE’s</a:t>
            </a:r>
          </a:p>
          <a:p>
            <a:pPr marL="0" indent="0">
              <a:buNone/>
            </a:pPr>
            <a:endParaRPr lang="en-GB" sz="36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Students study a broad range of all 3 Sciences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100% exam – 33.3% Biology, 33.3% Chemistry and 33.3% Physics.</a:t>
            </a:r>
          </a:p>
          <a:p>
            <a:pPr marL="342900" indent="-342900"/>
            <a:endParaRPr lang="en-GB" dirty="0">
              <a:latin typeface="Comic Sans MS" panose="030F0702030302020204" pitchFamily="66" charset="0"/>
            </a:endParaRPr>
          </a:p>
          <a:p>
            <a:pPr marL="44450" indent="0">
              <a:buNone/>
            </a:pPr>
            <a:r>
              <a:rPr lang="en-GB" dirty="0">
                <a:latin typeface="Comic Sans MS" panose="030F0702030302020204" pitchFamily="66" charset="0"/>
              </a:rPr>
              <a:t>There are 6 Exams – 2 for Biology, 2 for Chemistry and 2 for Physics.  Each exam paper is 60 marks and 70 minutes in length.</a:t>
            </a:r>
          </a:p>
        </p:txBody>
      </p:sp>
    </p:spTree>
    <p:extLst>
      <p:ext uri="{BB962C8B-B14F-4D97-AF65-F5344CB8AC3E}">
        <p14:creationId xmlns:p14="http://schemas.microsoft.com/office/powerpoint/2010/main" val="24278541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Comic Sans MS" panose="030F0702030302020204" pitchFamily="66" charset="0"/>
              </a:rPr>
              <a:t>Science-Combined </a:t>
            </a:r>
          </a:p>
        </p:txBody>
      </p:sp>
      <p:pic>
        <p:nvPicPr>
          <p:cNvPr id="1026" name="Picture 2" descr="Grading the new GCSE science qualifications – The Ofqual blog">
            <a:extLst>
              <a:ext uri="{FF2B5EF4-FFF2-40B4-BE49-F238E27FC236}">
                <a16:creationId xmlns:a16="http://schemas.microsoft.com/office/drawing/2014/main" id="{F8BD9D63-C060-420F-B160-615188F558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42" y="1596085"/>
            <a:ext cx="3232741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11355F-BC51-469A-A9B2-8181FD7CDBFD}"/>
              </a:ext>
            </a:extLst>
          </p:cNvPr>
          <p:cNvSpPr txBox="1"/>
          <p:nvPr/>
        </p:nvSpPr>
        <p:spPr>
          <a:xfrm>
            <a:off x="4384829" y="2080333"/>
            <a:ext cx="6968971" cy="3157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Students sit either a Foundation or Higher tier paper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The Foundation Tier gives  access to grades from 1-1 up to 5-5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The Higher paper covers a range of grades from 4-3, all the way up to 9-9</a:t>
            </a:r>
          </a:p>
        </p:txBody>
      </p:sp>
    </p:spTree>
    <p:extLst>
      <p:ext uri="{BB962C8B-B14F-4D97-AF65-F5344CB8AC3E}">
        <p14:creationId xmlns:p14="http://schemas.microsoft.com/office/powerpoint/2010/main" val="2445012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Comic Sans MS" panose="030F0702030302020204" pitchFamily="66" charset="0"/>
              </a:rPr>
              <a:t>Science-combined </a:t>
            </a:r>
          </a:p>
        </p:txBody>
      </p:sp>
      <p:pic>
        <p:nvPicPr>
          <p:cNvPr id="1026" name="Picture 2" descr="Grading the new GCSE science qualifications – The Ofqual blog">
            <a:extLst>
              <a:ext uri="{FF2B5EF4-FFF2-40B4-BE49-F238E27FC236}">
                <a16:creationId xmlns:a16="http://schemas.microsoft.com/office/drawing/2014/main" id="{F8BD9D63-C060-420F-B160-615188F558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49" y="1690688"/>
            <a:ext cx="3232741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11355F-BC51-469A-A9B2-8181FD7CDBFD}"/>
              </a:ext>
            </a:extLst>
          </p:cNvPr>
          <p:cNvSpPr txBox="1"/>
          <p:nvPr/>
        </p:nvSpPr>
        <p:spPr>
          <a:xfrm>
            <a:off x="4500979" y="1595022"/>
            <a:ext cx="57740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The Grades are allocated based on the combined score for each of the 6 papers. (360 marks)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This combined score is used to rank students, with a certain % gaining each grade. For example last year 8.8% of students in the UK achieved a grade of 7-7 or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67% achieved a grade 4-3 or above.</a:t>
            </a:r>
          </a:p>
        </p:txBody>
      </p:sp>
    </p:spTree>
    <p:extLst>
      <p:ext uri="{BB962C8B-B14F-4D97-AF65-F5344CB8AC3E}">
        <p14:creationId xmlns:p14="http://schemas.microsoft.com/office/powerpoint/2010/main" val="355735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81000"/>
            <a:ext cx="8382000" cy="105410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Separate sciences – 3 GCSE’s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7452" y="1905001"/>
            <a:ext cx="116830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Content for Separate Sciences is the same as Combined Science but with some additional content.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There are two exams for each Science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Each exam is also longer, lasting 105 minutes and having 100 marks (200 in total)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2374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81000"/>
            <a:ext cx="8382000" cy="105410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Separate sciences – 3 GCSE’s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8677" y="1905000"/>
            <a:ext cx="111503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Students again have the option to take either Foundation or Higher Tier.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Foundation students can achieve grades 1-5, Higher tier students grades 4-9.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% grade outcomes are similar to Combined Science.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99006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B525D3-CFD8-417F-A1D6-205FD27C9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We value the support of parents in preparing their children for the examinations by</a:t>
            </a:r>
          </a:p>
          <a:p>
            <a:r>
              <a:rPr lang="en-GB" dirty="0">
                <a:latin typeface="Comic Sans MS" panose="030F0702030302020204" pitchFamily="66" charset="0"/>
              </a:rPr>
              <a:t>Helping students to be equipped for lessons (including having a scientific calculator)</a:t>
            </a:r>
          </a:p>
          <a:p>
            <a:r>
              <a:rPr lang="en-GB" dirty="0">
                <a:latin typeface="Comic Sans MS" panose="030F0702030302020204" pitchFamily="66" charset="0"/>
              </a:rPr>
              <a:t>Checking that homework is completed on time and to a good standard </a:t>
            </a:r>
          </a:p>
          <a:p>
            <a:r>
              <a:rPr lang="en-GB" dirty="0">
                <a:latin typeface="Comic Sans MS" panose="030F0702030302020204" pitchFamily="66" charset="0"/>
              </a:rPr>
              <a:t>Working with your children to support their revision especially encouraging them to put aside quality time to revise. 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D37F4D-C718-49C5-8FC5-39FC9AE63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Parental support and homework</a:t>
            </a:r>
          </a:p>
        </p:txBody>
      </p:sp>
    </p:spTree>
    <p:extLst>
      <p:ext uri="{BB962C8B-B14F-4D97-AF65-F5344CB8AC3E}">
        <p14:creationId xmlns:p14="http://schemas.microsoft.com/office/powerpoint/2010/main" val="1640966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21059" y="234888"/>
            <a:ext cx="7793037" cy="1143000"/>
          </a:xfrm>
        </p:spPr>
        <p:txBody>
          <a:bodyPr/>
          <a:lstStyle/>
          <a:p>
            <a:pPr eaLnBrk="1" hangingPunct="1"/>
            <a:r>
              <a:rPr lang="en-GB" altLang="en-US" u="sng" dirty="0">
                <a:latin typeface="Comic Sans MS" panose="030F0702030302020204" pitchFamily="66" charset="0"/>
              </a:rPr>
              <a:t>Start early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95782" y="1254234"/>
            <a:ext cx="6791417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GB" altLang="en-US" sz="2400" b="1" dirty="0">
                <a:latin typeface="Comic Sans MS" panose="030F0702030302020204" pitchFamily="66" charset="0"/>
              </a:rPr>
              <a:t>How can you learn twelve weeks work in two weeks?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>
                <a:latin typeface="Comic Sans MS" panose="030F0702030302020204" pitchFamily="66" charset="0"/>
              </a:rPr>
              <a:t>Contrary to popular belief, revision doesn’t start just before exams – that’s when people can panic!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>
                <a:latin typeface="Comic Sans MS" panose="030F0702030302020204" pitchFamily="66" charset="0"/>
              </a:rPr>
              <a:t>Learn by thinking about, using and remembering what we learned over a whole course……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>
                <a:latin typeface="Comic Sans MS" panose="030F0702030302020204" pitchFamily="66" charset="0"/>
              </a:rPr>
              <a:t>Start early – it’s a marathon not a sprint!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>
                <a:latin typeface="Comic Sans MS" panose="030F0702030302020204" pitchFamily="66" charset="0"/>
              </a:rPr>
              <a:t>Effective PPE preparation is a key ingredient overall.</a:t>
            </a:r>
          </a:p>
        </p:txBody>
      </p:sp>
      <p:pic>
        <p:nvPicPr>
          <p:cNvPr id="1026" name="Picture 2" descr="How Many Hours a Day Should You Revise for A-levels? - Edumentors">
            <a:extLst>
              <a:ext uri="{FF2B5EF4-FFF2-40B4-BE49-F238E27FC236}">
                <a16:creationId xmlns:a16="http://schemas.microsoft.com/office/drawing/2014/main" id="{530854B5-90FD-4F69-BEC2-9EB57962E8E6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70" y="1829193"/>
            <a:ext cx="4154488" cy="41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7603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C5637-1DB8-4ADF-BF0C-494D3FBEA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62" y="207472"/>
            <a:ext cx="11761075" cy="622847"/>
          </a:xfrm>
        </p:spPr>
        <p:txBody>
          <a:bodyPr>
            <a:normAutofit fontScale="90000"/>
          </a:bodyPr>
          <a:lstStyle/>
          <a:p>
            <a:r>
              <a:rPr lang="en-GB" sz="4000" dirty="0"/>
              <a:t>So what works well? Interrupting the forgetting curve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B77963-9B49-4952-8985-6F0C46B39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414" y="1079390"/>
            <a:ext cx="4463711" cy="4648748"/>
          </a:xfrm>
        </p:spPr>
        <p:txBody>
          <a:bodyPr>
            <a:normAutofit/>
          </a:bodyPr>
          <a:lstStyle/>
          <a:p>
            <a:r>
              <a:rPr lang="en-GB" dirty="0"/>
              <a:t>Revision guide – GGP are a must </a:t>
            </a:r>
          </a:p>
          <a:p>
            <a:r>
              <a:rPr lang="en-GB" dirty="0"/>
              <a:t>Mind maps and reduction notes (dual coding)</a:t>
            </a:r>
          </a:p>
          <a:p>
            <a:r>
              <a:rPr lang="en-GB" dirty="0"/>
              <a:t>Retrieval practice – white boards </a:t>
            </a:r>
          </a:p>
          <a:p>
            <a:r>
              <a:rPr lang="en-GB" dirty="0"/>
              <a:t>Flash cards for key ideas and definitions </a:t>
            </a:r>
          </a:p>
          <a:p>
            <a:r>
              <a:rPr lang="en-GB" dirty="0"/>
              <a:t>Spaced practice – it’s a marathon not a sprint </a:t>
            </a: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246FF3-A95C-4719-BE08-09396D068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125" y="1079390"/>
            <a:ext cx="6689196" cy="44616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421CCD-50B3-4A24-8B31-9915B7CB8DDB}"/>
              </a:ext>
            </a:extLst>
          </p:cNvPr>
          <p:cNvSpPr txBox="1"/>
          <p:nvPr/>
        </p:nvSpPr>
        <p:spPr>
          <a:xfrm>
            <a:off x="567560" y="5727198"/>
            <a:ext cx="104788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more information follow the link below to videos that explain how to use these revision techniques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https://www.learningscientists.org/videos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85251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7809" y="1558818"/>
            <a:ext cx="11656381" cy="4783137"/>
          </a:xfrm>
        </p:spPr>
        <p:txBody>
          <a:bodyPr>
            <a:normAutofit fontScale="77500" lnSpcReduction="20000"/>
          </a:bodyPr>
          <a:lstStyle/>
          <a:p>
            <a:pPr marL="4445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Exam</a:t>
            </a:r>
            <a:r>
              <a:rPr lang="en-GB" dirty="0">
                <a:solidFill>
                  <a:srgbClr val="6B9F25"/>
                </a:solidFill>
                <a:latin typeface="Comic Sans MS" panose="030F0702030302020204" pitchFamily="66" charset="0"/>
              </a:rPr>
              <a:t> 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board including specification 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>
                <a:solidFill>
                  <a:srgbClr val="6B9F25"/>
                </a:solidFill>
                <a:latin typeface="Comic Sans MS" panose="030F0702030302020204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https://qualifications.pearson.com/en/qualifications/edexcel-gcses/sciences-2016.html</a:t>
            </a:r>
            <a:endParaRPr lang="en-GB" dirty="0">
              <a:solidFill>
                <a:srgbClr val="6B9F25"/>
              </a:solidFill>
              <a:latin typeface="Comic Sans MS" panose="030F0702030302020204" pitchFamily="66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dirty="0">
              <a:solidFill>
                <a:srgbClr val="6B9F25"/>
              </a:solidFill>
              <a:latin typeface="Comic Sans MS" panose="030F0702030302020204" pitchFamily="66" charset="0"/>
            </a:endParaRPr>
          </a:p>
          <a:p>
            <a:pPr marL="4445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u="sng" dirty="0">
                <a:solidFill>
                  <a:schemeClr val="tx1"/>
                </a:solidFill>
                <a:latin typeface="Comic Sans MS" panose="030F0702030302020204" pitchFamily="66" charset="0"/>
              </a:rPr>
              <a:t>Useful revision websites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  <a:hlinkClick r:id="rId3"/>
              </a:rPr>
              <a:t>https://cognitoedu.org/course/b2-gcse-edexcel-h-t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 Cognito an excellent website with animations and quizzes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  <a:hlinkClick r:id="rId4"/>
              </a:rPr>
              <a:t>https://senecalearning.com/en-GB/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 SENECA, used widely by the department content and quizzes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GCSE POD – short videos with interactive content – accessible via the school website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  <a:hlinkClick r:id="rId5"/>
              </a:rPr>
              <a:t>https://www.physicsandmathstutor.com/biology-revision/gcse-edexcel/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 Physics and Maths Tutor – a good website for revision notes and past paper exam questions by topic, past papers and mark schemes </a:t>
            </a:r>
          </a:p>
          <a:p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4450" indent="0">
              <a:buNone/>
            </a:pP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4450" indent="0">
              <a:buNone/>
            </a:pP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4450" indent="0">
              <a:buNone/>
            </a:pP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4450" indent="0">
              <a:buNone/>
            </a:pP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44450" indent="0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Useful Websites and Resources </a:t>
            </a:r>
          </a:p>
        </p:txBody>
      </p:sp>
    </p:spTree>
    <p:extLst>
      <p:ext uri="{BB962C8B-B14F-4D97-AF65-F5344CB8AC3E}">
        <p14:creationId xmlns:p14="http://schemas.microsoft.com/office/powerpoint/2010/main" val="36630910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FD7EF6A-CDA0-4DC5-AB19-4BB5F6AAE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800" y="1905000"/>
            <a:ext cx="3114416" cy="44069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E41497C-21CC-4A6C-A04F-6D926FD98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For revision notes, We recommend CGP Books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39A56D-B4D0-40BE-BB56-6642265C4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2" y="1905000"/>
            <a:ext cx="3114417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390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6E28B9-BAEB-45CC-BDB4-62AE6967297A}"/>
              </a:ext>
            </a:extLst>
          </p:cNvPr>
          <p:cNvSpPr txBox="1"/>
          <p:nvPr/>
        </p:nvSpPr>
        <p:spPr>
          <a:xfrm>
            <a:off x="469726" y="321158"/>
            <a:ext cx="10803699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Ready, Set, Revise!</a:t>
            </a:r>
            <a:br>
              <a:rPr kumimoji="0" lang="en-GB" sz="5400" b="0" i="0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0" i="1" u="none" strike="noStrike" kern="1200" cap="none" spc="0" normalizeH="0" baseline="0" noProof="0" dirty="0">
                <a:ln w="0"/>
                <a:solidFill>
                  <a:prstClr val="white">
                    <a:lumMod val="8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Helping your child succeed at GCSE </a:t>
            </a:r>
            <a:b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5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November PPE Subject Booklet</a:t>
            </a:r>
            <a:b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1FD1C964-7414-0E4A-7F00-A99BC99EBE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3548596" y="3429000"/>
            <a:ext cx="4645958" cy="308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965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E23723-C39D-4A94-848C-CE63BDA07D83}"/>
              </a:ext>
            </a:extLst>
          </p:cNvPr>
          <p:cNvSpPr txBox="1">
            <a:spLocks/>
          </p:cNvSpPr>
          <p:nvPr/>
        </p:nvSpPr>
        <p:spPr>
          <a:xfrm>
            <a:off x="148441" y="160163"/>
            <a:ext cx="11895117" cy="451496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PPE Exam List</a:t>
            </a:r>
            <a:endParaRPr kumimoji="0" lang="en-GB" sz="7200" b="1" i="0" u="none" strike="noStrike" kern="1200" cap="none" spc="0" normalizeH="0" baseline="0" noProof="0">
              <a:ln w="0"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928B48E-0123-4BF8-BCF1-DD06071EB268}"/>
              </a:ext>
            </a:extLst>
          </p:cNvPr>
          <p:cNvGraphicFramePr>
            <a:graphicFrameLocks noGrp="1"/>
          </p:cNvGraphicFramePr>
          <p:nvPr/>
        </p:nvGraphicFramePr>
        <p:xfrm>
          <a:off x="308238" y="1026633"/>
          <a:ext cx="5311327" cy="5223254"/>
        </p:xfrm>
        <a:graphic>
          <a:graphicData uri="http://schemas.openxmlformats.org/drawingml/2006/table">
            <a:tbl>
              <a:tblPr/>
              <a:tblGrid>
                <a:gridCol w="973157">
                  <a:extLst>
                    <a:ext uri="{9D8B030D-6E8A-4147-A177-3AD203B41FA5}">
                      <a16:colId xmlns:a16="http://schemas.microsoft.com/office/drawing/2014/main" val="2534786877"/>
                    </a:ext>
                  </a:extLst>
                </a:gridCol>
                <a:gridCol w="492440">
                  <a:extLst>
                    <a:ext uri="{9D8B030D-6E8A-4147-A177-3AD203B41FA5}">
                      <a16:colId xmlns:a16="http://schemas.microsoft.com/office/drawing/2014/main" val="2928347842"/>
                    </a:ext>
                  </a:extLst>
                </a:gridCol>
                <a:gridCol w="633139">
                  <a:extLst>
                    <a:ext uri="{9D8B030D-6E8A-4147-A177-3AD203B41FA5}">
                      <a16:colId xmlns:a16="http://schemas.microsoft.com/office/drawing/2014/main" val="4096543873"/>
                    </a:ext>
                  </a:extLst>
                </a:gridCol>
                <a:gridCol w="3212591">
                  <a:extLst>
                    <a:ext uri="{9D8B030D-6E8A-4147-A177-3AD203B41FA5}">
                      <a16:colId xmlns:a16="http://schemas.microsoft.com/office/drawing/2014/main" val="846431929"/>
                    </a:ext>
                  </a:extLst>
                </a:gridCol>
              </a:tblGrid>
              <a:tr h="244721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Date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Start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Length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Title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608746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 02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01:45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GCSE English Lang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2928420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 02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Maths Paper 1 - Foundation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5096274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 02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Maths Higher - Paper 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102523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03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01:45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RS -Religion and Ethics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6341066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03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 Sc Biology - Foundation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996294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03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 Sc Biology - Higher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2822596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03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01:45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Triple Biology - Higher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5261345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03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01:45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Triple Biology Foundation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6226229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Wed 04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01:45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English Literature Modern text &amp; Poetry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2000516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Wed 04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01:45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Geography Paper 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4308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 05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Maths Higher - Paper 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9974712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 05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Maths Paper 2 (F)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790782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 05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 Sc Chemistry - Foundation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868580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 05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 Sc Chemistry - Higher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4992796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 05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01:45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Triple Chemistry - Higher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19406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 05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01:45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Foundation Chemistry Triple PPE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0363419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Fri 06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02:00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Design and Technology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570074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Fri 06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Food Preparation and Nutrition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1979593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Fri 06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Media - Component 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5140937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Fri 06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Drama (Written Exam)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616993"/>
                  </a:ext>
                </a:extLst>
              </a:tr>
              <a:tr h="237073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Fri 06 Nov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History - Weimar &amp; Nazi Germany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014864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0349F80-045E-48F7-92A6-38C276C9D641}"/>
              </a:ext>
            </a:extLst>
          </p:cNvPr>
          <p:cNvGraphicFramePr>
            <a:graphicFrameLocks noGrp="1"/>
          </p:cNvGraphicFramePr>
          <p:nvPr/>
        </p:nvGraphicFramePr>
        <p:xfrm>
          <a:off x="6205143" y="1026633"/>
          <a:ext cx="5451238" cy="5409068"/>
        </p:xfrm>
        <a:graphic>
          <a:graphicData uri="http://schemas.openxmlformats.org/drawingml/2006/table">
            <a:tbl>
              <a:tblPr/>
              <a:tblGrid>
                <a:gridCol w="998791">
                  <a:extLst>
                    <a:ext uri="{9D8B030D-6E8A-4147-A177-3AD203B41FA5}">
                      <a16:colId xmlns:a16="http://schemas.microsoft.com/office/drawing/2014/main" val="1924827980"/>
                    </a:ext>
                  </a:extLst>
                </a:gridCol>
                <a:gridCol w="505413">
                  <a:extLst>
                    <a:ext uri="{9D8B030D-6E8A-4147-A177-3AD203B41FA5}">
                      <a16:colId xmlns:a16="http://schemas.microsoft.com/office/drawing/2014/main" val="2577306669"/>
                    </a:ext>
                  </a:extLst>
                </a:gridCol>
                <a:gridCol w="649817">
                  <a:extLst>
                    <a:ext uri="{9D8B030D-6E8A-4147-A177-3AD203B41FA5}">
                      <a16:colId xmlns:a16="http://schemas.microsoft.com/office/drawing/2014/main" val="1527070244"/>
                    </a:ext>
                  </a:extLst>
                </a:gridCol>
                <a:gridCol w="3297217">
                  <a:extLst>
                    <a:ext uri="{9D8B030D-6E8A-4147-A177-3AD203B41FA5}">
                      <a16:colId xmlns:a16="http://schemas.microsoft.com/office/drawing/2014/main" val="788858648"/>
                    </a:ext>
                  </a:extLst>
                </a:gridCol>
              </a:tblGrid>
              <a:tr h="23399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Date</a:t>
                      </a:r>
                    </a:p>
                  </a:txBody>
                  <a:tcPr marL="4835" marR="4835" marT="483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Start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Length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Title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800753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 09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01:30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Maths Higher - Paper 3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2946524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 09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01:30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FP3 Maths Foundation Paper 3 (Calculator)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330308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 09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01:30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Physical Education (PPE) Paper 01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0479684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 09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01:30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 Sc Computer Systems Paper1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1543907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 09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01:45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Business Studies Paper 1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0979967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10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01:10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 Sc Physics - Foundation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523403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10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01:10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 Sc Physics - Higher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22800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10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01:45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Triple Physics - Higher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6384223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10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01:45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Triple Physics Foundation PPE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8119181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10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12:30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00:45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Geography - UK Geographical Issues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778919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10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01:10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Foundation German Writing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874142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10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01:15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Higher German Writing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5967305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10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01:10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Writing Foundation French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7276139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10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01:15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Writing Higher French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671345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Wed 11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01:45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Music Unit 3 - Appraising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3695313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Wed 11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06:00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 Practical (PPE)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498484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 12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Physical Education (PPE) Paper 02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1693454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 12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01:30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 Sc Computer Systems Paper2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712943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 12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01:15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H&amp;SC Principles of care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530828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 12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00:35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Foundation German Listening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386492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 12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00:45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Higher German Listening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544950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Thu 12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13:30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00:45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Foundation German Reading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0688022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Fri 13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00:35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Listening Foundation French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8865435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Fri 13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00:45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Reading Foundation French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72242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Fri 13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00:45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Listening Higher French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334347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Fri 13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Reading Higher French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029282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Fri 13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allday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Drama Practical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5271807"/>
                  </a:ext>
                </a:extLst>
              </a:tr>
              <a:tr h="1848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Tue 17  Nov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09:00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allday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Drama Practical</a:t>
                      </a:r>
                    </a:p>
                  </a:txBody>
                  <a:tcPr marL="4835" marR="4835" marT="48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3317928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B8590CD-5131-47AE-A659-7008A5336760}"/>
              </a:ext>
            </a:extLst>
          </p:cNvPr>
          <p:cNvSpPr txBox="1"/>
          <p:nvPr/>
        </p:nvSpPr>
        <p:spPr>
          <a:xfrm>
            <a:off x="308238" y="606333"/>
            <a:ext cx="5237825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ONE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2E1BC2-127F-464E-8C4C-6AE6557F735B}"/>
              </a:ext>
            </a:extLst>
          </p:cNvPr>
          <p:cNvSpPr txBox="1"/>
          <p:nvPr/>
        </p:nvSpPr>
        <p:spPr>
          <a:xfrm>
            <a:off x="6205143" y="612544"/>
            <a:ext cx="5237825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 TWO/THREE</a:t>
            </a:r>
          </a:p>
        </p:txBody>
      </p:sp>
    </p:spTree>
    <p:extLst>
      <p:ext uri="{BB962C8B-B14F-4D97-AF65-F5344CB8AC3E}">
        <p14:creationId xmlns:p14="http://schemas.microsoft.com/office/powerpoint/2010/main" val="339460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E23723-C39D-4A94-848C-CE63BDA07D83}"/>
              </a:ext>
            </a:extLst>
          </p:cNvPr>
          <p:cNvSpPr txBox="1">
            <a:spLocks/>
          </p:cNvSpPr>
          <p:nvPr/>
        </p:nvSpPr>
        <p:spPr>
          <a:xfrm>
            <a:off x="148441" y="160163"/>
            <a:ext cx="11895117" cy="451496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Half Term Revision Timetable – Blank			26</a:t>
            </a:r>
            <a:r>
              <a:rPr kumimoji="0" lang="en-GB" sz="2800" b="1" i="0" u="none" strike="noStrike" kern="1200" cap="none" spc="0" normalizeH="0" baseline="30000" noProof="0" dirty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th</a:t>
            </a:r>
            <a:r>
              <a:rPr kumimoji="0" lang="en-GB" sz="28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 October – 1st November</a:t>
            </a:r>
            <a:endParaRPr kumimoji="0" lang="en-GB" sz="7200" b="1" i="0" u="none" strike="noStrike" kern="1200" cap="none" spc="0" normalizeH="0" baseline="0" noProof="0" dirty="0">
              <a:ln w="0"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A7B3E42-F452-3A76-018C-9A51860F7B4B}"/>
              </a:ext>
            </a:extLst>
          </p:cNvPr>
          <p:cNvGraphicFramePr>
            <a:graphicFrameLocks noGrp="1"/>
          </p:cNvGraphicFramePr>
          <p:nvPr/>
        </p:nvGraphicFramePr>
        <p:xfrm>
          <a:off x="272787" y="794821"/>
          <a:ext cx="11664894" cy="5862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0520">
                  <a:extLst>
                    <a:ext uri="{9D8B030D-6E8A-4147-A177-3AD203B41FA5}">
                      <a16:colId xmlns:a16="http://schemas.microsoft.com/office/drawing/2014/main" val="308543031"/>
                    </a:ext>
                  </a:extLst>
                </a:gridCol>
                <a:gridCol w="1632940">
                  <a:extLst>
                    <a:ext uri="{9D8B030D-6E8A-4147-A177-3AD203B41FA5}">
                      <a16:colId xmlns:a16="http://schemas.microsoft.com/office/drawing/2014/main" val="2002759081"/>
                    </a:ext>
                  </a:extLst>
                </a:gridCol>
                <a:gridCol w="1478890">
                  <a:extLst>
                    <a:ext uri="{9D8B030D-6E8A-4147-A177-3AD203B41FA5}">
                      <a16:colId xmlns:a16="http://schemas.microsoft.com/office/drawing/2014/main" val="2389624167"/>
                    </a:ext>
                  </a:extLst>
                </a:gridCol>
                <a:gridCol w="1525107">
                  <a:extLst>
                    <a:ext uri="{9D8B030D-6E8A-4147-A177-3AD203B41FA5}">
                      <a16:colId xmlns:a16="http://schemas.microsoft.com/office/drawing/2014/main" val="2446978535"/>
                    </a:ext>
                  </a:extLst>
                </a:gridCol>
                <a:gridCol w="1637270">
                  <a:extLst>
                    <a:ext uri="{9D8B030D-6E8A-4147-A177-3AD203B41FA5}">
                      <a16:colId xmlns:a16="http://schemas.microsoft.com/office/drawing/2014/main" val="1321200781"/>
                    </a:ext>
                  </a:extLst>
                </a:gridCol>
                <a:gridCol w="1791985">
                  <a:extLst>
                    <a:ext uri="{9D8B030D-6E8A-4147-A177-3AD203B41FA5}">
                      <a16:colId xmlns:a16="http://schemas.microsoft.com/office/drawing/2014/main" val="2715372788"/>
                    </a:ext>
                  </a:extLst>
                </a:gridCol>
                <a:gridCol w="1320132">
                  <a:extLst>
                    <a:ext uri="{9D8B030D-6E8A-4147-A177-3AD203B41FA5}">
                      <a16:colId xmlns:a16="http://schemas.microsoft.com/office/drawing/2014/main" val="785066817"/>
                    </a:ext>
                  </a:extLst>
                </a:gridCol>
                <a:gridCol w="1308050">
                  <a:extLst>
                    <a:ext uri="{9D8B030D-6E8A-4147-A177-3AD203B41FA5}">
                      <a16:colId xmlns:a16="http://schemas.microsoft.com/office/drawing/2014/main" val="464511106"/>
                    </a:ext>
                  </a:extLst>
                </a:gridCol>
              </a:tblGrid>
              <a:tr h="967067">
                <a:tc>
                  <a:txBody>
                    <a:bodyPr/>
                    <a:lstStyle/>
                    <a:p>
                      <a:endParaRPr lang="en-GB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Monday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Tuesday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Wednesday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Thursday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Friday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Saturday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Sunday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071850"/>
                  </a:ext>
                </a:extLst>
              </a:tr>
              <a:tr h="1631925">
                <a:tc>
                  <a:txBody>
                    <a:bodyPr/>
                    <a:lstStyle/>
                    <a:p>
                      <a:r>
                        <a:rPr lang="en-GB" sz="1400"/>
                        <a:t>Morning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1" dirty="0"/>
                        <a:t>Suggested: English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Maths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Science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English</a:t>
                      </a:r>
                    </a:p>
                    <a:p>
                      <a:pPr lvl="0">
                        <a:buNone/>
                      </a:pPr>
                      <a:endParaRPr lang="en-GB" sz="1200" b="0" i="1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Science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GB" sz="1200" b="0" i="1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Maths</a:t>
                      </a:r>
                    </a:p>
                    <a:p>
                      <a:endParaRPr lang="en-GB" sz="12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844302"/>
                  </a:ext>
                </a:extLst>
              </a:tr>
              <a:tr h="1631925">
                <a:tc>
                  <a:txBody>
                    <a:bodyPr/>
                    <a:lstStyle/>
                    <a:p>
                      <a:r>
                        <a:rPr lang="en-GB" sz="1400"/>
                        <a:t>Afternoon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Option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Option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Option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Option</a:t>
                      </a:r>
                    </a:p>
                    <a:p>
                      <a:endParaRPr lang="en-GB" sz="12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Religious Studies</a:t>
                      </a:r>
                    </a:p>
                    <a:p>
                      <a:endParaRPr lang="en-GB" sz="12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i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Religious Studies</a:t>
                      </a:r>
                    </a:p>
                    <a:p>
                      <a:endParaRPr lang="en-GB" sz="12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936673"/>
                  </a:ext>
                </a:extLst>
              </a:tr>
              <a:tr h="1631925">
                <a:tc>
                  <a:txBody>
                    <a:bodyPr/>
                    <a:lstStyle/>
                    <a:p>
                      <a:r>
                        <a:rPr lang="en-GB" sz="1400"/>
                        <a:t>Evening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Religious Studies</a:t>
                      </a:r>
                    </a:p>
                    <a:p>
                      <a:endParaRPr lang="en-GB" sz="12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Option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Option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Option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/>
                        <a:t>Suggested: Option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283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22450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3BC7AC-43C9-4225-A7FF-6B8F2E3D3EBF}"/>
              </a:ext>
            </a:extLst>
          </p:cNvPr>
          <p:cNvSpPr txBox="1">
            <a:spLocks/>
          </p:cNvSpPr>
          <p:nvPr/>
        </p:nvSpPr>
        <p:spPr>
          <a:xfrm>
            <a:off x="148441" y="160163"/>
            <a:ext cx="11895117" cy="451496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PPE Week 1 – Blank			                        2</a:t>
            </a:r>
            <a:r>
              <a:rPr kumimoji="0" lang="en-GB" sz="2800" b="1" i="0" u="none" strike="noStrike" kern="1200" cap="none" spc="0" normalizeH="0" baseline="30000" noProof="0" dirty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nd</a:t>
            </a:r>
            <a:r>
              <a:rPr kumimoji="0" lang="en-GB" sz="28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 November – 8</a:t>
            </a:r>
            <a:r>
              <a:rPr kumimoji="0" lang="en-GB" sz="2800" b="1" i="0" u="none" strike="noStrike" kern="1200" cap="none" spc="0" normalizeH="0" baseline="30000" noProof="0" dirty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th</a:t>
            </a:r>
            <a:r>
              <a:rPr kumimoji="0" lang="en-GB" sz="28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 November</a:t>
            </a:r>
            <a:endParaRPr kumimoji="0" lang="en-GB" sz="7200" b="1" i="0" u="none" strike="noStrike" kern="1200" cap="none" spc="0" normalizeH="0" baseline="0" noProof="0" dirty="0">
              <a:ln w="0"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77CA2D96-BFA5-4105-AF9F-E807E6A1EFAE}"/>
              </a:ext>
            </a:extLst>
          </p:cNvPr>
          <p:cNvGraphicFramePr>
            <a:graphicFrameLocks noGrp="1"/>
          </p:cNvGraphicFramePr>
          <p:nvPr/>
        </p:nvGraphicFramePr>
        <p:xfrm>
          <a:off x="272787" y="794821"/>
          <a:ext cx="11695810" cy="5904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3093">
                  <a:extLst>
                    <a:ext uri="{9D8B030D-6E8A-4147-A177-3AD203B41FA5}">
                      <a16:colId xmlns:a16="http://schemas.microsoft.com/office/drawing/2014/main" val="308543031"/>
                    </a:ext>
                  </a:extLst>
                </a:gridCol>
                <a:gridCol w="1637268">
                  <a:extLst>
                    <a:ext uri="{9D8B030D-6E8A-4147-A177-3AD203B41FA5}">
                      <a16:colId xmlns:a16="http://schemas.microsoft.com/office/drawing/2014/main" val="2002759081"/>
                    </a:ext>
                  </a:extLst>
                </a:gridCol>
                <a:gridCol w="1482810">
                  <a:extLst>
                    <a:ext uri="{9D8B030D-6E8A-4147-A177-3AD203B41FA5}">
                      <a16:colId xmlns:a16="http://schemas.microsoft.com/office/drawing/2014/main" val="2389624167"/>
                    </a:ext>
                  </a:extLst>
                </a:gridCol>
                <a:gridCol w="1529148">
                  <a:extLst>
                    <a:ext uri="{9D8B030D-6E8A-4147-A177-3AD203B41FA5}">
                      <a16:colId xmlns:a16="http://schemas.microsoft.com/office/drawing/2014/main" val="2446978535"/>
                    </a:ext>
                  </a:extLst>
                </a:gridCol>
                <a:gridCol w="1757445">
                  <a:extLst>
                    <a:ext uri="{9D8B030D-6E8A-4147-A177-3AD203B41FA5}">
                      <a16:colId xmlns:a16="http://schemas.microsoft.com/office/drawing/2014/main" val="1321200781"/>
                    </a:ext>
                  </a:extLst>
                </a:gridCol>
                <a:gridCol w="1680898">
                  <a:extLst>
                    <a:ext uri="{9D8B030D-6E8A-4147-A177-3AD203B41FA5}">
                      <a16:colId xmlns:a16="http://schemas.microsoft.com/office/drawing/2014/main" val="2715372788"/>
                    </a:ext>
                  </a:extLst>
                </a:gridCol>
                <a:gridCol w="1323631">
                  <a:extLst>
                    <a:ext uri="{9D8B030D-6E8A-4147-A177-3AD203B41FA5}">
                      <a16:colId xmlns:a16="http://schemas.microsoft.com/office/drawing/2014/main" val="785066817"/>
                    </a:ext>
                  </a:extLst>
                </a:gridCol>
                <a:gridCol w="1311517">
                  <a:extLst>
                    <a:ext uri="{9D8B030D-6E8A-4147-A177-3AD203B41FA5}">
                      <a16:colId xmlns:a16="http://schemas.microsoft.com/office/drawing/2014/main" val="464511106"/>
                    </a:ext>
                  </a:extLst>
                </a:gridCol>
              </a:tblGrid>
              <a:tr h="700465">
                <a:tc>
                  <a:txBody>
                    <a:bodyPr/>
                    <a:lstStyle/>
                    <a:p>
                      <a:endParaRPr lang="en-GB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Monday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Tuesday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Wednesday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Thursday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Friday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Saturday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Sunday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071850"/>
                  </a:ext>
                </a:extLst>
              </a:tr>
              <a:tr h="1551695">
                <a:tc>
                  <a:txBody>
                    <a:bodyPr/>
                    <a:lstStyle/>
                    <a:p>
                      <a:r>
                        <a:rPr lang="en-GB" b="1" dirty="0"/>
                        <a:t>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English Language Paper One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Religious Studies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English Literature (Modern Text and Poetry)</a:t>
                      </a:r>
                      <a:endParaRPr lang="en-GB" sz="1600" dirty="0"/>
                    </a:p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600" b="1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Maths Paper Two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Design Technology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Food Preparation and Nutrition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highlight>
                            <a:srgbClr val="00FFFF"/>
                          </a:highlight>
                          <a:latin typeface="+mn-lt"/>
                          <a:ea typeface="+mn-ea"/>
                          <a:cs typeface="+mn-cs"/>
                        </a:rPr>
                        <a:t>Media Studies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highlight>
                            <a:srgbClr val="FF00FF"/>
                          </a:highlight>
                          <a:latin typeface="+mn-lt"/>
                          <a:ea typeface="+mn-ea"/>
                          <a:cs typeface="+mn-cs"/>
                        </a:rPr>
                        <a:t>Drama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GB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 Maths</a:t>
                      </a:r>
                    </a:p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 Option or Art or Music</a:t>
                      </a:r>
                    </a:p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844302"/>
                  </a:ext>
                </a:extLst>
              </a:tr>
              <a:tr h="1186002">
                <a:tc>
                  <a:txBody>
                    <a:bodyPr/>
                    <a:lstStyle/>
                    <a:p>
                      <a:r>
                        <a:rPr lang="en-GB" b="1" dirty="0"/>
                        <a:t>PM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Maths – Paper 1 (Non-Calculator)</a:t>
                      </a:r>
                      <a:endParaRPr lang="en-GB" sz="1600" dirty="0"/>
                    </a:p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Science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(Combined and Triple - Biology)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Geography Paper One</a:t>
                      </a:r>
                      <a:endParaRPr lang="en-GB" sz="1600" dirty="0"/>
                    </a:p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Combined Science</a:t>
                      </a:r>
                    </a:p>
                    <a:p>
                      <a:r>
                        <a:rPr lang="en-GB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Triple Science - Chemistry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History – Weimar and Nazi Germany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 Physics</a:t>
                      </a:r>
                    </a:p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 Option or Art or Music</a:t>
                      </a:r>
                    </a:p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936673"/>
                  </a:ext>
                </a:extLst>
              </a:tr>
              <a:tr h="1186002">
                <a:tc>
                  <a:txBody>
                    <a:bodyPr/>
                    <a:lstStyle/>
                    <a:p>
                      <a:r>
                        <a:rPr lang="en-GB" b="1" dirty="0"/>
                        <a:t>After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 Religious Studies</a:t>
                      </a:r>
                    </a:p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English Literature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Maths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Option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673983"/>
                  </a:ext>
                </a:extLst>
              </a:tr>
              <a:tr h="1186002">
                <a:tc>
                  <a:txBody>
                    <a:bodyPr/>
                    <a:lstStyle/>
                    <a:p>
                      <a:r>
                        <a:rPr lang="en-GB" b="1" dirty="0"/>
                        <a:t>Evening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 Science</a:t>
                      </a:r>
                    </a:p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Geography/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Maths </a:t>
                      </a:r>
                      <a:endParaRPr lang="en-GB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Science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Option/History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283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27314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3BC7AC-43C9-4225-A7FF-6B8F2E3D3EBF}"/>
              </a:ext>
            </a:extLst>
          </p:cNvPr>
          <p:cNvSpPr txBox="1">
            <a:spLocks/>
          </p:cNvSpPr>
          <p:nvPr/>
        </p:nvSpPr>
        <p:spPr>
          <a:xfrm>
            <a:off x="148441" y="160163"/>
            <a:ext cx="11895117" cy="451496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PPE Week 2 – Blank			                   9</a:t>
            </a:r>
            <a:r>
              <a:rPr kumimoji="0" lang="en-GB" sz="2800" b="1" i="0" u="none" strike="noStrike" kern="1200" cap="none" spc="0" normalizeH="0" baseline="30000" noProof="0" dirty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th</a:t>
            </a:r>
            <a:r>
              <a:rPr kumimoji="0" lang="en-GB" sz="28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  November – 13</a:t>
            </a:r>
            <a:r>
              <a:rPr kumimoji="0" lang="en-GB" sz="2800" b="1" i="0" u="none" strike="noStrike" kern="1200" cap="none" spc="0" normalizeH="0" baseline="30000" noProof="0" dirty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th</a:t>
            </a:r>
            <a:r>
              <a:rPr kumimoji="0" lang="en-GB" sz="2800" b="1" i="0" u="none" strike="noStrike" kern="1200" cap="none" spc="0" normalizeH="0" baseline="0" noProof="0" dirty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 November</a:t>
            </a:r>
            <a:endParaRPr kumimoji="0" lang="en-GB" sz="7200" b="1" i="0" u="none" strike="noStrike" kern="1200" cap="none" spc="0" normalizeH="0" baseline="0" noProof="0" dirty="0">
              <a:ln w="0"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1E96FCE-92E8-4D92-84BF-0D69F0F8D59E}"/>
              </a:ext>
            </a:extLst>
          </p:cNvPr>
          <p:cNvGraphicFramePr>
            <a:graphicFrameLocks noGrp="1"/>
          </p:cNvGraphicFramePr>
          <p:nvPr/>
        </p:nvGraphicFramePr>
        <p:xfrm>
          <a:off x="148441" y="750434"/>
          <a:ext cx="11827537" cy="5989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7514">
                  <a:extLst>
                    <a:ext uri="{9D8B030D-6E8A-4147-A177-3AD203B41FA5}">
                      <a16:colId xmlns:a16="http://schemas.microsoft.com/office/drawing/2014/main" val="308543031"/>
                    </a:ext>
                  </a:extLst>
                </a:gridCol>
                <a:gridCol w="1893491">
                  <a:extLst>
                    <a:ext uri="{9D8B030D-6E8A-4147-A177-3AD203B41FA5}">
                      <a16:colId xmlns:a16="http://schemas.microsoft.com/office/drawing/2014/main" val="2002759081"/>
                    </a:ext>
                  </a:extLst>
                </a:gridCol>
                <a:gridCol w="1730503">
                  <a:extLst>
                    <a:ext uri="{9D8B030D-6E8A-4147-A177-3AD203B41FA5}">
                      <a16:colId xmlns:a16="http://schemas.microsoft.com/office/drawing/2014/main" val="2389624167"/>
                    </a:ext>
                  </a:extLst>
                </a:gridCol>
                <a:gridCol w="1730503">
                  <a:extLst>
                    <a:ext uri="{9D8B030D-6E8A-4147-A177-3AD203B41FA5}">
                      <a16:colId xmlns:a16="http://schemas.microsoft.com/office/drawing/2014/main" val="2446978535"/>
                    </a:ext>
                  </a:extLst>
                </a:gridCol>
                <a:gridCol w="2016484">
                  <a:extLst>
                    <a:ext uri="{9D8B030D-6E8A-4147-A177-3AD203B41FA5}">
                      <a16:colId xmlns:a16="http://schemas.microsoft.com/office/drawing/2014/main" val="1321200781"/>
                    </a:ext>
                  </a:extLst>
                </a:gridCol>
                <a:gridCol w="1444521">
                  <a:extLst>
                    <a:ext uri="{9D8B030D-6E8A-4147-A177-3AD203B41FA5}">
                      <a16:colId xmlns:a16="http://schemas.microsoft.com/office/drawing/2014/main" val="2715372788"/>
                    </a:ext>
                  </a:extLst>
                </a:gridCol>
                <a:gridCol w="1444521">
                  <a:extLst>
                    <a:ext uri="{9D8B030D-6E8A-4147-A177-3AD203B41FA5}">
                      <a16:colId xmlns:a16="http://schemas.microsoft.com/office/drawing/2014/main" val="756850453"/>
                    </a:ext>
                  </a:extLst>
                </a:gridCol>
              </a:tblGrid>
              <a:tr h="617355">
                <a:tc>
                  <a:txBody>
                    <a:bodyPr/>
                    <a:lstStyle/>
                    <a:p>
                      <a:endParaRPr lang="en-GB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Monday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Tuesday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Wednesday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Thursday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ysClr val="windowText" lastClr="000000"/>
                          </a:solidFill>
                        </a:rPr>
                        <a:t>Friday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Tuesday 17 November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071850"/>
                  </a:ext>
                </a:extLst>
              </a:tr>
              <a:tr h="1734473">
                <a:tc>
                  <a:txBody>
                    <a:bodyPr/>
                    <a:lstStyle/>
                    <a:p>
                      <a:r>
                        <a:rPr lang="en-GB"/>
                        <a:t>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Maths Paper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Combined Science/Triple Science - Physics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6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00FF"/>
                          </a:highlight>
                          <a:latin typeface="Calibri"/>
                        </a:rPr>
                        <a:t>Art Practical – All Day</a:t>
                      </a:r>
                    </a:p>
                    <a:p>
                      <a:pPr lvl="0">
                        <a:buNone/>
                      </a:pPr>
                      <a:r>
                        <a:rPr lang="en-GB" sz="16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Music Unit 3 - Appraising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highlight>
                            <a:srgbClr val="00FF00"/>
                          </a:highlight>
                        </a:rPr>
                        <a:t>Physical Education </a:t>
                      </a:r>
                    </a:p>
                    <a:p>
                      <a:r>
                        <a:rPr lang="en-GB" sz="1600" b="1" dirty="0">
                          <a:highlight>
                            <a:srgbClr val="00FF00"/>
                          </a:highlight>
                        </a:rPr>
                        <a:t>Paper 2</a:t>
                      </a:r>
                    </a:p>
                    <a:p>
                      <a:r>
                        <a:rPr lang="en-GB" sz="1600" b="1" dirty="0">
                          <a:highlight>
                            <a:srgbClr val="FFFF00"/>
                          </a:highlight>
                        </a:rPr>
                        <a:t>Computer Science </a:t>
                      </a:r>
                    </a:p>
                    <a:p>
                      <a:r>
                        <a:rPr lang="en-GB" sz="1600" b="1" dirty="0">
                          <a:highlight>
                            <a:srgbClr val="FFFF00"/>
                          </a:highlight>
                        </a:rPr>
                        <a:t>Paper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French Listening</a:t>
                      </a:r>
                    </a:p>
                    <a:p>
                      <a:r>
                        <a:rPr lang="en-GB" sz="1600" b="1" dirty="0"/>
                        <a:t>French Reading</a:t>
                      </a:r>
                    </a:p>
                    <a:p>
                      <a:r>
                        <a:rPr lang="en-GB" sz="1600" b="1" dirty="0"/>
                        <a:t>Drama Practical – all 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600" b="1" dirty="0"/>
                        <a:t>Drama Practical – All day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844302"/>
                  </a:ext>
                </a:extLst>
              </a:tr>
              <a:tr h="1499290">
                <a:tc>
                  <a:txBody>
                    <a:bodyPr/>
                    <a:lstStyle/>
                    <a:p>
                      <a:r>
                        <a:rPr lang="en-GB"/>
                        <a:t>PM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6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00FF"/>
                          </a:highlight>
                          <a:latin typeface="Calibri"/>
                        </a:rPr>
                        <a:t>Physical Education</a:t>
                      </a:r>
                    </a:p>
                    <a:p>
                      <a:pPr lvl="0">
                        <a:buNone/>
                      </a:pPr>
                      <a:r>
                        <a:rPr lang="en-GB" sz="16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Calibri"/>
                        </a:rPr>
                        <a:t>Computer Science Paper One</a:t>
                      </a:r>
                    </a:p>
                    <a:p>
                      <a:pPr lvl="0">
                        <a:buNone/>
                      </a:pPr>
                      <a:r>
                        <a:rPr lang="en-GB" sz="16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Business Studies Paper One</a:t>
                      </a:r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6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Geography – UK Geographical Issues</a:t>
                      </a:r>
                    </a:p>
                    <a:p>
                      <a:pPr lvl="0">
                        <a:buNone/>
                      </a:pPr>
                      <a:r>
                        <a:rPr lang="en-GB" sz="16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German  - Writing</a:t>
                      </a:r>
                    </a:p>
                    <a:p>
                      <a:pPr lvl="0">
                        <a:buNone/>
                      </a:pPr>
                      <a:r>
                        <a:rPr lang="en-GB" sz="16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Calibri"/>
                        </a:rPr>
                        <a:t>French - Writing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Art Practical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highlight>
                            <a:srgbClr val="FFFF00"/>
                          </a:highlight>
                        </a:rPr>
                        <a:t>Health and Social Care - Principles of Care</a:t>
                      </a:r>
                    </a:p>
                    <a:p>
                      <a:r>
                        <a:rPr lang="en-GB" sz="1600" b="1" dirty="0">
                          <a:highlight>
                            <a:srgbClr val="00FF00"/>
                          </a:highlight>
                        </a:rPr>
                        <a:t>German Listening</a:t>
                      </a:r>
                    </a:p>
                    <a:p>
                      <a:r>
                        <a:rPr lang="en-GB" sz="1600" b="1" dirty="0">
                          <a:highlight>
                            <a:srgbClr val="00FF00"/>
                          </a:highlight>
                        </a:rPr>
                        <a:t>German Reading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Drama Practical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936673"/>
                  </a:ext>
                </a:extLst>
              </a:tr>
              <a:tr h="1025948">
                <a:tc>
                  <a:txBody>
                    <a:bodyPr/>
                    <a:lstStyle/>
                    <a:p>
                      <a:r>
                        <a:rPr lang="en-GB"/>
                        <a:t>After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Science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Music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 err="1"/>
                        <a:t>H&amp;Soc</a:t>
                      </a:r>
                      <a:r>
                        <a:rPr lang="en-GB" sz="1600" b="0" i="1" dirty="0"/>
                        <a:t>, German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French/Drama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673983"/>
                  </a:ext>
                </a:extLst>
              </a:tr>
              <a:tr h="1025948">
                <a:tc>
                  <a:txBody>
                    <a:bodyPr/>
                    <a:lstStyle/>
                    <a:p>
                      <a:r>
                        <a:rPr lang="en-GB"/>
                        <a:t>Evening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Geography/German/French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Computer Science/PE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Suggested: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/>
                        <a:t>PE, Computer Science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283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84023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3BC7AC-43C9-4225-A7FF-6B8F2E3D3EBF}"/>
              </a:ext>
            </a:extLst>
          </p:cNvPr>
          <p:cNvSpPr txBox="1">
            <a:spLocks/>
          </p:cNvSpPr>
          <p:nvPr/>
        </p:nvSpPr>
        <p:spPr>
          <a:xfrm>
            <a:off x="148441" y="160163"/>
            <a:ext cx="11895117" cy="451496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 w="0"/>
                <a:solidFill>
                  <a:prstClr val="white">
                    <a:lumMod val="95000"/>
                  </a:prst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 Light" panose="020F0302020204030204"/>
                <a:ea typeface="+mj-ea"/>
                <a:cs typeface="+mj-cs"/>
              </a:rPr>
              <a:t>Subject Information </a:t>
            </a:r>
            <a:endParaRPr kumimoji="0" lang="en-GB" sz="7200" b="1" i="0" u="none" strike="noStrike" kern="1200" cap="none" spc="0" normalizeH="0" baseline="0" noProof="0">
              <a:ln w="0"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B25C449F-C4FA-4800-9893-58B1F41161F0}"/>
              </a:ext>
            </a:extLst>
          </p:cNvPr>
          <p:cNvGraphicFramePr>
            <a:graphicFrameLocks noGrp="1"/>
          </p:cNvGraphicFramePr>
          <p:nvPr/>
        </p:nvGraphicFramePr>
        <p:xfrm>
          <a:off x="148440" y="655822"/>
          <a:ext cx="11967360" cy="5810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8213">
                  <a:extLst>
                    <a:ext uri="{9D8B030D-6E8A-4147-A177-3AD203B41FA5}">
                      <a16:colId xmlns:a16="http://schemas.microsoft.com/office/drawing/2014/main" val="141913286"/>
                    </a:ext>
                  </a:extLst>
                </a:gridCol>
                <a:gridCol w="2835467">
                  <a:extLst>
                    <a:ext uri="{9D8B030D-6E8A-4147-A177-3AD203B41FA5}">
                      <a16:colId xmlns:a16="http://schemas.microsoft.com/office/drawing/2014/main" val="782264940"/>
                    </a:ext>
                  </a:extLst>
                </a:gridCol>
                <a:gridCol w="2991840">
                  <a:extLst>
                    <a:ext uri="{9D8B030D-6E8A-4147-A177-3AD203B41FA5}">
                      <a16:colId xmlns:a16="http://schemas.microsoft.com/office/drawing/2014/main" val="226419418"/>
                    </a:ext>
                  </a:extLst>
                </a:gridCol>
                <a:gridCol w="2991840">
                  <a:extLst>
                    <a:ext uri="{9D8B030D-6E8A-4147-A177-3AD203B41FA5}">
                      <a16:colId xmlns:a16="http://schemas.microsoft.com/office/drawing/2014/main" val="1683525618"/>
                    </a:ext>
                  </a:extLst>
                </a:gridCol>
              </a:tblGrid>
              <a:tr h="719897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Subject</a:t>
                      </a:r>
                      <a:br>
                        <a:rPr lang="en-GB"/>
                      </a:br>
                      <a:r>
                        <a:rPr lang="en-GB" sz="1400" i="1"/>
                        <a:t>Head of Department, Exam Date(s)</a:t>
                      </a:r>
                      <a:endParaRPr lang="en-GB" i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Key Areas to Revise </a:t>
                      </a:r>
                      <a:br>
                        <a:rPr lang="en-GB"/>
                      </a:br>
                      <a:r>
                        <a:rPr lang="en-GB" sz="1400" i="1"/>
                        <a:t>November PPE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Useful Websites/ Resources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Any other information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880786"/>
                  </a:ext>
                </a:extLst>
              </a:tr>
              <a:tr h="1642809">
                <a:tc>
                  <a:txBody>
                    <a:bodyPr/>
                    <a:lstStyle/>
                    <a:p>
                      <a:r>
                        <a:rPr lang="en-GB" b="1" dirty="0"/>
                        <a:t>Religious Studies </a:t>
                      </a:r>
                      <a:br>
                        <a:rPr lang="en-GB" dirty="0"/>
                      </a:br>
                      <a:br>
                        <a:rPr lang="en-GB" dirty="0"/>
                      </a:br>
                      <a:r>
                        <a:rPr lang="en-GB" sz="1400" dirty="0"/>
                        <a:t>Mr Bonnett</a:t>
                      </a:r>
                      <a:br>
                        <a:rPr lang="en-GB" sz="1400" dirty="0"/>
                      </a:br>
                      <a:r>
                        <a:rPr lang="en-GB" sz="14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mbonnett@chenderit.net</a:t>
                      </a:r>
                    </a:p>
                    <a:p>
                      <a:br>
                        <a:rPr lang="en-GB" dirty="0"/>
                      </a:br>
                      <a:r>
                        <a:rPr lang="en-GB" sz="1400" dirty="0"/>
                        <a:t>Tuesday 3</a:t>
                      </a:r>
                      <a:r>
                        <a:rPr lang="en-GB" sz="1400" baseline="30000" dirty="0"/>
                        <a:t>rd</a:t>
                      </a:r>
                      <a:r>
                        <a:rPr lang="en-GB" sz="1400" dirty="0"/>
                        <a:t> Nov– 9:00am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Christian Beliefs </a:t>
                      </a:r>
                      <a:br>
                        <a:rPr lang="en-GB" sz="18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the Christian Life Muslim Beliefs </a:t>
                      </a:r>
                      <a:br>
                        <a:rPr lang="en-GB" sz="18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the Muslim Life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hlinkClick r:id="rId2"/>
                        </a:rPr>
                        <a:t>BBC Bitesize – Edexcel RS B</a:t>
                      </a:r>
                      <a:br>
                        <a:rPr lang="en-GB"/>
                      </a:br>
                      <a:r>
                        <a:rPr lang="en-GB">
                          <a:hlinkClick r:id="rId3"/>
                        </a:rPr>
                        <a:t>Save My Exams – Edexcel RS B</a:t>
                      </a:r>
                      <a:br>
                        <a:rPr lang="en-GB"/>
                      </a:br>
                      <a:br>
                        <a:rPr lang="en-GB"/>
                      </a:br>
                      <a:r>
                        <a:rPr lang="en-GB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CGP Revision Guide (book) - GCSE Edexcel Religious Studies B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Resources for revision are being delivered in lessons</a:t>
                      </a:r>
                      <a:br>
                        <a:rPr lang="en-GB" sz="18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en-GB" sz="18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Kerboodle Access – see class teacher</a:t>
                      </a:r>
                      <a:br>
                        <a:rPr lang="en-GB" sz="18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Revision guides – on </a:t>
                      </a:r>
                      <a:r>
                        <a:rPr lang="en-GB" sz="18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Edulink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451843"/>
                  </a:ext>
                </a:extLst>
              </a:tr>
              <a:tr h="1642809">
                <a:tc>
                  <a:txBody>
                    <a:bodyPr/>
                    <a:lstStyle/>
                    <a:p>
                      <a:r>
                        <a:rPr lang="en-GB" b="1" dirty="0"/>
                        <a:t>Mathematics</a:t>
                      </a:r>
                      <a:br>
                        <a:rPr lang="en-GB" dirty="0"/>
                      </a:br>
                      <a:br>
                        <a:rPr lang="en-GB" dirty="0"/>
                      </a:br>
                      <a:r>
                        <a:rPr lang="en-GB" sz="1400" dirty="0"/>
                        <a:t>Mr Huckin</a:t>
                      </a:r>
                      <a:br>
                        <a:rPr lang="en-GB" sz="1400" dirty="0"/>
                      </a:br>
                      <a:r>
                        <a:rPr lang="en-GB" sz="14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hhuckin@chenderit.net</a:t>
                      </a:r>
                      <a:br>
                        <a:rPr lang="en-GB" sz="14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en-GB" dirty="0"/>
                      </a:br>
                      <a:r>
                        <a:rPr lang="en-GB" sz="1400" dirty="0"/>
                        <a:t>Monday 2nd Nov – 13:00 (Paper 1)</a:t>
                      </a:r>
                      <a:br>
                        <a:rPr lang="en-GB" sz="1400" dirty="0"/>
                      </a:br>
                      <a:r>
                        <a:rPr lang="en-GB" sz="1400" dirty="0"/>
                        <a:t>Thursday 5</a:t>
                      </a:r>
                      <a:r>
                        <a:rPr lang="en-GB" sz="1400" baseline="30000" dirty="0"/>
                        <a:t>th</a:t>
                      </a:r>
                      <a:r>
                        <a:rPr lang="en-GB" sz="1400" dirty="0"/>
                        <a:t> Nov – 09:00 (Paper 2)</a:t>
                      </a:r>
                      <a:br>
                        <a:rPr lang="en-GB" sz="1400" dirty="0"/>
                      </a:br>
                      <a:r>
                        <a:rPr lang="en-GB" sz="1400" dirty="0"/>
                        <a:t>Monday 9</a:t>
                      </a:r>
                      <a:r>
                        <a:rPr lang="en-GB" sz="1400" baseline="30000" dirty="0"/>
                        <a:t>th</a:t>
                      </a:r>
                      <a:r>
                        <a:rPr lang="en-GB" sz="1400" dirty="0"/>
                        <a:t> Nov – 09:00 (Paper 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</a:t>
                      </a:r>
                      <a:br>
                        <a:rPr lang="en-GB" sz="14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1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Fractions, decimals, percentages</a:t>
                      </a:r>
                      <a:br>
                        <a:rPr lang="en-GB" sz="14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en-GB" sz="14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Ratio</a:t>
                      </a:r>
                      <a:br>
                        <a:rPr lang="en-GB" sz="14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1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Simplifying, sharing, combining</a:t>
                      </a:r>
                      <a:endParaRPr lang="en-GB" sz="1100" b="0" i="0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br>
                        <a:rPr lang="en-GB" sz="14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Algebra</a:t>
                      </a:r>
                      <a:br>
                        <a:rPr lang="en-GB" sz="14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1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Simplifying, expanding, factorising, solving equations and inequalities</a:t>
                      </a:r>
                      <a:endParaRPr lang="en-GB" sz="1100" b="0" i="0" kern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br>
                        <a:rPr lang="en-GB" sz="14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Geometry and Measure</a:t>
                      </a:r>
                      <a:br>
                        <a:rPr lang="en-GB" sz="14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1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Perimeter, area, angle rules, Pythagoras, Trigonometry</a:t>
                      </a:r>
                      <a:br>
                        <a:rPr lang="en-GB" sz="11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en-GB" sz="14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Statistics and Probability</a:t>
                      </a:r>
                      <a:br>
                        <a:rPr lang="en-GB" sz="14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1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Types of chart, simple probability, relative frequency</a:t>
                      </a:r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hlinkClick r:id="rId4"/>
                        </a:rPr>
                        <a:t>Maths Genie</a:t>
                      </a:r>
                      <a:br>
                        <a:rPr lang="en-GB" dirty="0"/>
                      </a:br>
                      <a:r>
                        <a:rPr lang="en-GB" dirty="0">
                          <a:hlinkClick r:id="rId5"/>
                        </a:rPr>
                        <a:t>Dr Frost</a:t>
                      </a:r>
                      <a:br>
                        <a:rPr lang="en-GB" dirty="0"/>
                      </a:br>
                      <a:r>
                        <a:rPr lang="en-GB" dirty="0">
                          <a:hlinkClick r:id="rId6"/>
                        </a:rPr>
                        <a:t>Corbett Maths</a:t>
                      </a:r>
                      <a:br>
                        <a:rPr lang="en-GB" dirty="0"/>
                      </a:br>
                      <a:r>
                        <a:rPr lang="en-GB" dirty="0">
                          <a:hlinkClick r:id="rId7"/>
                        </a:rPr>
                        <a:t>1</a:t>
                      </a:r>
                      <a:r>
                        <a:rPr lang="en-GB" baseline="30000" dirty="0">
                          <a:hlinkClick r:id="rId7"/>
                        </a:rPr>
                        <a:t>st</a:t>
                      </a:r>
                      <a:r>
                        <a:rPr lang="en-GB" dirty="0">
                          <a:hlinkClick r:id="rId7"/>
                        </a:rPr>
                        <a:t> Class Maths</a:t>
                      </a:r>
                      <a:br>
                        <a:rPr lang="en-GB" dirty="0"/>
                      </a:br>
                      <a:r>
                        <a:rPr lang="en-GB" dirty="0">
                          <a:hlinkClick r:id="rId8"/>
                        </a:rPr>
                        <a:t>Go Teach Maths</a:t>
                      </a:r>
                      <a:br>
                        <a:rPr lang="en-GB" dirty="0"/>
                      </a:br>
                      <a:r>
                        <a:rPr lang="en-GB" dirty="0" err="1">
                          <a:hlinkClick r:id="rId9"/>
                        </a:rPr>
                        <a:t>Maths</a:t>
                      </a:r>
                      <a:r>
                        <a:rPr lang="en-GB" dirty="0">
                          <a:hlinkClick r:id="rId9"/>
                        </a:rPr>
                        <a:t> and Physics Tutor</a:t>
                      </a:r>
                      <a:endParaRPr lang="en-GB" dirty="0"/>
                    </a:p>
                    <a:p>
                      <a:r>
                        <a:rPr lang="en-GB" sz="18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https://sparxmaths.com/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Suggested calculator is </a:t>
                      </a:r>
                      <a:br>
                        <a:rPr lang="en-GB" dirty="0"/>
                      </a:br>
                      <a:br>
                        <a:rPr lang="en-GB" dirty="0"/>
                      </a:br>
                      <a:r>
                        <a:rPr lang="en-GB" sz="1800" spc="150" dirty="0">
                          <a:latin typeface="+mn-lt"/>
                          <a:ea typeface="Calibri"/>
                          <a:cs typeface="Calibri"/>
                        </a:rPr>
                        <a:t>Casio FX-83GTX or FX-83GTCW</a:t>
                      </a:r>
                    </a:p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435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297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E23723-C39D-4A94-848C-CE63BDA07D83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BD373C-BEEB-4305-A79D-13C165A1C643}"/>
              </a:ext>
            </a:extLst>
          </p:cNvPr>
          <p:cNvSpPr txBox="1"/>
          <p:nvPr/>
        </p:nvSpPr>
        <p:spPr>
          <a:xfrm>
            <a:off x="257918" y="1061783"/>
            <a:ext cx="11785628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u="sng"/>
              <a:t>Other considerations</a:t>
            </a:r>
            <a:br>
              <a:rPr lang="en-GB" sz="2800" b="1"/>
            </a:br>
            <a:endParaRPr lang="en-GB" sz="2800" b="1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/>
              <a:t>Place to revise – consistent place Vs. change of scenery </a:t>
            </a:r>
            <a:br>
              <a:rPr lang="en-GB" sz="2800" b="1"/>
            </a:br>
            <a:endParaRPr lang="en-GB" sz="2800" b="1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>
                <a:ea typeface="Calibri"/>
                <a:cs typeface="Calibri"/>
              </a:rPr>
              <a:t>Mini whiteboards, whiteboard pens</a:t>
            </a:r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>
                <a:ea typeface="Calibri"/>
                <a:cs typeface="Calibri"/>
              </a:rPr>
              <a:t>Revision specific exercise books</a:t>
            </a:r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>
                <a:ea typeface="Calibri"/>
                <a:cs typeface="Calibri"/>
              </a:rPr>
              <a:t>Other equipment - highlighters, calculator and any other exam equipment</a:t>
            </a:r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>
                <a:ea typeface="Calibri"/>
                <a:cs typeface="Calibri"/>
              </a:rPr>
              <a:t>Phones </a:t>
            </a:r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112F1221-AF96-BD2D-CF4E-00C0C5A11E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17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E23723-C39D-4A94-848C-CE63BDA07D83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BD373C-BEEB-4305-A79D-13C165A1C643}"/>
              </a:ext>
            </a:extLst>
          </p:cNvPr>
          <p:cNvSpPr txBox="1"/>
          <p:nvPr/>
        </p:nvSpPr>
        <p:spPr>
          <a:xfrm>
            <a:off x="257918" y="1061783"/>
            <a:ext cx="11785628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u="sng"/>
              <a:t>Resources</a:t>
            </a:r>
            <a:br>
              <a:rPr lang="en-GB" sz="2800" b="1" u="sng"/>
            </a:br>
            <a:endParaRPr lang="en-GB" sz="2800" b="1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/>
              <a:t>November PPE subject booklet – </a:t>
            </a:r>
            <a:r>
              <a:rPr lang="en-GB" sz="2800" b="1" i="1"/>
              <a:t>to take away</a:t>
            </a:r>
            <a:endParaRPr lang="en-GB" sz="2800" b="1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>
                <a:ea typeface="Calibri"/>
                <a:cs typeface="Calibri"/>
              </a:rPr>
              <a:t>Blank revision timetables – </a:t>
            </a:r>
            <a:r>
              <a:rPr lang="en-GB" sz="2800" b="1" i="1">
                <a:ea typeface="Calibri"/>
                <a:cs typeface="Calibri"/>
              </a:rPr>
              <a:t>to take away </a:t>
            </a:r>
            <a:endParaRPr lang="en-GB" sz="2800" b="1"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>
                <a:ea typeface="Calibri"/>
                <a:cs typeface="Calibri"/>
              </a:rPr>
              <a:t>Copy of these slides – </a:t>
            </a:r>
            <a:r>
              <a:rPr lang="en-GB" sz="2800" b="1" i="1">
                <a:ea typeface="Calibri"/>
                <a:cs typeface="Calibri"/>
              </a:rPr>
              <a:t>digital </a:t>
            </a:r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  <a:p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112F1221-AF96-BD2D-CF4E-00C0C5A11E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325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E23723-C39D-4A94-848C-CE63BDA07D83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BD373C-BEEB-4305-A79D-13C165A1C643}"/>
              </a:ext>
            </a:extLst>
          </p:cNvPr>
          <p:cNvSpPr txBox="1"/>
          <p:nvPr/>
        </p:nvSpPr>
        <p:spPr>
          <a:xfrm>
            <a:off x="257918" y="1061783"/>
            <a:ext cx="11785628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u="sng"/>
              <a:t>The night before </a:t>
            </a:r>
            <a:br>
              <a:rPr lang="en-GB" sz="2800" b="1" u="sng"/>
            </a:br>
            <a:endParaRPr lang="en-GB" sz="2800" b="1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/>
              <a:t>Some past paper questions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>
                <a:ea typeface="Calibri"/>
                <a:cs typeface="Calibri"/>
              </a:rPr>
              <a:t>Recall – draw mind map out from scratch or quizzing at dinner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>
                <a:ea typeface="Calibri"/>
                <a:cs typeface="Calibri"/>
              </a:rPr>
              <a:t>Equipment ready the night before </a:t>
            </a:r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  <a:p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112F1221-AF96-BD2D-CF4E-00C0C5A11E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736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E23723-C39D-4A94-848C-CE63BDA07D83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BD373C-BEEB-4305-A79D-13C165A1C643}"/>
              </a:ext>
            </a:extLst>
          </p:cNvPr>
          <p:cNvSpPr txBox="1"/>
          <p:nvPr/>
        </p:nvSpPr>
        <p:spPr>
          <a:xfrm>
            <a:off x="257918" y="1061783"/>
            <a:ext cx="11785628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u="sng"/>
              <a:t>The morning of</a:t>
            </a:r>
            <a:br>
              <a:rPr lang="en-GB" sz="2800" b="1" u="sng"/>
            </a:br>
            <a:endParaRPr lang="en-GB" sz="2800" b="1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/>
              <a:t>Exam briefing from an experienced subject expert </a:t>
            </a:r>
            <a:br>
              <a:rPr lang="en-GB" sz="2800" b="1"/>
            </a:br>
            <a:endParaRPr lang="en-GB" sz="2800" b="1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>
                <a:ea typeface="Calibri"/>
                <a:cs typeface="Calibri"/>
              </a:rPr>
              <a:t>Physical exam aid produced to support students </a:t>
            </a:r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  <a:p>
            <a:br>
              <a:rPr lang="en-GB" sz="2800" b="1">
                <a:ea typeface="Calibri"/>
                <a:cs typeface="Calibri"/>
              </a:rPr>
            </a:br>
            <a:endParaRPr lang="en-GB" sz="2800" b="1">
              <a:ea typeface="Calibri"/>
              <a:cs typeface="Calibri"/>
            </a:endParaRP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112F1221-AF96-BD2D-CF4E-00C0C5A11E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1433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F53F8-B84E-2047-934C-CE62828B7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AFC5516-BD38-F975-78A2-A090BA3EBD26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3A9819-0F57-603D-89D5-720393D8581E}"/>
              </a:ext>
            </a:extLst>
          </p:cNvPr>
          <p:cNvSpPr txBox="1"/>
          <p:nvPr/>
        </p:nvSpPr>
        <p:spPr>
          <a:xfrm>
            <a:off x="337817" y="1161913"/>
            <a:ext cx="8511121" cy="61247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u="sng" dirty="0"/>
              <a:t>Revision Loop</a:t>
            </a:r>
            <a:br>
              <a:rPr lang="en-GB" sz="2800" b="1" u="sng" dirty="0"/>
            </a:br>
            <a:r>
              <a:rPr lang="en-GB" sz="2800" b="1" dirty="0"/>
              <a:t>1.5 hour revision block</a:t>
            </a:r>
          </a:p>
          <a:p>
            <a:r>
              <a:rPr lang="en-GB" sz="2800" b="1" dirty="0">
                <a:ea typeface="Calibri"/>
                <a:cs typeface="Calibri"/>
              </a:rPr>
              <a:t>30 minute sprint in each zone</a:t>
            </a:r>
            <a:br>
              <a:rPr lang="en-GB" sz="2800" b="1" dirty="0">
                <a:ea typeface="Calibri"/>
                <a:cs typeface="Calibri"/>
              </a:rPr>
            </a:br>
            <a:endParaRPr lang="en-GB" sz="2800" b="1" dirty="0">
              <a:ea typeface="Calibri"/>
              <a:cs typeface="Calibri"/>
            </a:endParaRPr>
          </a:p>
          <a:p>
            <a:r>
              <a:rPr lang="en-GB" sz="2800" b="1" i="1" dirty="0">
                <a:solidFill>
                  <a:srgbClr val="C00000"/>
                </a:solidFill>
                <a:ea typeface="Calibri"/>
                <a:cs typeface="Calibri"/>
              </a:rPr>
              <a:t>Real exam questions,</a:t>
            </a:r>
            <a:br>
              <a:rPr lang="en-GB" sz="2800" b="1" i="1" dirty="0">
                <a:solidFill>
                  <a:srgbClr val="C00000"/>
                </a:solidFill>
                <a:ea typeface="Calibri"/>
                <a:cs typeface="Calibri"/>
              </a:rPr>
            </a:br>
            <a:r>
              <a:rPr lang="en-GB" sz="2800" b="1" i="1" dirty="0">
                <a:solidFill>
                  <a:srgbClr val="C00000"/>
                </a:solidFill>
                <a:ea typeface="Calibri"/>
                <a:cs typeface="Calibri"/>
              </a:rPr>
              <a:t>knowledge, skills and application</a:t>
            </a:r>
            <a:br>
              <a:rPr lang="en-GB" sz="2800" b="1" i="1" dirty="0">
                <a:solidFill>
                  <a:srgbClr val="C00000"/>
                </a:solidFill>
                <a:ea typeface="Calibri"/>
                <a:cs typeface="Calibri"/>
              </a:rPr>
            </a:br>
            <a:r>
              <a:rPr lang="en-GB" sz="2800" b="1" i="1" dirty="0">
                <a:solidFill>
                  <a:srgbClr val="C00000"/>
                </a:solidFill>
                <a:ea typeface="Calibri"/>
                <a:cs typeface="Calibri"/>
              </a:rPr>
              <a:t>are all accessible in the subject</a:t>
            </a:r>
            <a:br>
              <a:rPr lang="en-GB" sz="2800" b="1" i="1" dirty="0">
                <a:solidFill>
                  <a:srgbClr val="C00000"/>
                </a:solidFill>
                <a:ea typeface="Calibri"/>
                <a:cs typeface="Calibri"/>
              </a:rPr>
            </a:br>
            <a:r>
              <a:rPr lang="en-GB" sz="2800" b="1" i="1" dirty="0">
                <a:solidFill>
                  <a:srgbClr val="C00000"/>
                </a:solidFill>
                <a:ea typeface="Calibri"/>
                <a:cs typeface="Calibri"/>
              </a:rPr>
              <a:t>booklet </a:t>
            </a:r>
            <a:br>
              <a:rPr lang="en-GB" sz="2800" b="1" u="sng" dirty="0">
                <a:ea typeface="Calibri"/>
                <a:cs typeface="Calibri"/>
              </a:rPr>
            </a:br>
            <a:endParaRPr lang="en-GB" sz="2800" b="1" u="sng" dirty="0">
              <a:ea typeface="Calibri"/>
              <a:cs typeface="Calibri"/>
            </a:endParaRPr>
          </a:p>
          <a:p>
            <a:br>
              <a:rPr lang="en-GB" sz="2800" b="1" dirty="0">
                <a:ea typeface="Calibri"/>
                <a:cs typeface="Calibri"/>
              </a:rPr>
            </a:br>
            <a:endParaRPr lang="en-GB" sz="2800" b="1" dirty="0">
              <a:ea typeface="Calibri"/>
              <a:cs typeface="Calibri"/>
            </a:endParaRPr>
          </a:p>
          <a:p>
            <a:br>
              <a:rPr lang="en-GB" sz="2800" b="1" dirty="0">
                <a:ea typeface="Calibri"/>
                <a:cs typeface="Calibri"/>
              </a:rPr>
            </a:br>
            <a:endParaRPr lang="en-GB" sz="2800" b="1" dirty="0"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endParaRPr lang="en-GB" sz="2800" b="1" dirty="0">
              <a:ea typeface="Calibri"/>
              <a:cs typeface="Calibri"/>
            </a:endParaRP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E27E7B09-1330-9735-769D-CF95AC157E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AA21285-37D6-413B-9CD1-19DFCE81CD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5750508"/>
              </p:ext>
            </p:extLst>
          </p:nvPr>
        </p:nvGraphicFramePr>
        <p:xfrm>
          <a:off x="4679708" y="1246987"/>
          <a:ext cx="6737039" cy="4087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5243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E23723-C39D-4A94-848C-CE63BDA07D83}"/>
              </a:ext>
            </a:extLst>
          </p:cNvPr>
          <p:cNvSpPr txBox="1">
            <a:spLocks/>
          </p:cNvSpPr>
          <p:nvPr/>
        </p:nvSpPr>
        <p:spPr>
          <a:xfrm>
            <a:off x="148440" y="160163"/>
            <a:ext cx="11895117" cy="66623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Ready, Set, Revise! </a:t>
            </a:r>
            <a:r>
              <a:rPr lang="en-GB" sz="4400" b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       </a:t>
            </a:r>
            <a:r>
              <a:rPr lang="en-GB" sz="2000" b="1" i="1">
                <a:ln w="0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Helping your child succeed at GCSE</a:t>
            </a:r>
            <a:endParaRPr lang="en-GB" sz="11500" b="1">
              <a:ln w="0">
                <a:solidFill>
                  <a:schemeClr val="bg1">
                    <a:lumMod val="8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BD373C-BEEB-4305-A79D-13C165A1C643}"/>
              </a:ext>
            </a:extLst>
          </p:cNvPr>
          <p:cNvSpPr txBox="1"/>
          <p:nvPr/>
        </p:nvSpPr>
        <p:spPr>
          <a:xfrm>
            <a:off x="257918" y="1061783"/>
            <a:ext cx="11785628" cy="60631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u="sng" dirty="0"/>
              <a:t>Support</a:t>
            </a:r>
            <a:endParaRPr lang="en-GB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ea typeface="Calibri"/>
                <a:cs typeface="Calibri"/>
              </a:rPr>
              <a:t>Mrs Dowden – Head of Year 11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ea typeface="Calibri"/>
                <a:cs typeface="Calibri"/>
              </a:rPr>
              <a:t>Mr Billings – Headteacher</a:t>
            </a:r>
            <a:br>
              <a:rPr lang="en-GB" sz="2800" b="1" dirty="0">
                <a:ea typeface="Calibri"/>
                <a:cs typeface="Calibri"/>
              </a:rPr>
            </a:br>
            <a:endParaRPr lang="en-GB" sz="2800" b="1" dirty="0"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ea typeface="Calibri"/>
                <a:cs typeface="Calibri"/>
              </a:rPr>
              <a:t>Mr Huckin, Mr Lindsay, Mrs Grant (Lecture Theatre)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ea typeface="Calibri"/>
                <a:cs typeface="Calibri"/>
              </a:rPr>
              <a:t>Heads of Department – contacts are in the booklet </a:t>
            </a:r>
            <a:br>
              <a:rPr lang="en-GB" sz="2800" b="1" dirty="0">
                <a:ea typeface="Calibri"/>
                <a:cs typeface="Calibri"/>
              </a:rPr>
            </a:br>
            <a:r>
              <a:rPr lang="en-GB" sz="2800" b="1" dirty="0">
                <a:ea typeface="Calibri"/>
                <a:cs typeface="Calibri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ea typeface="Calibri"/>
                <a:cs typeface="Calibri"/>
              </a:rPr>
              <a:t>Mrs Williams – Careers Advisor (75 and 72)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b="0" i="1" dirty="0">
                <a:solidFill>
                  <a:srgbClr val="222222"/>
                </a:solidFill>
                <a:effectLst/>
              </a:rPr>
              <a:t>The British Army - Cpl Dean Gardner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b="0" i="1" dirty="0">
                <a:solidFill>
                  <a:srgbClr val="222222"/>
                </a:solidFill>
                <a:effectLst/>
              </a:rPr>
              <a:t>Activate Learning Banbury College - Charlotte Roan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b="0" i="1" dirty="0">
                <a:solidFill>
                  <a:srgbClr val="222222"/>
                </a:solidFill>
                <a:effectLst/>
              </a:rPr>
              <a:t>Brick Kiln Composites - Josh Tee (Engineering apprenticeships)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b="0" i="1" dirty="0">
                <a:solidFill>
                  <a:srgbClr val="222222"/>
                </a:solidFill>
                <a:effectLst/>
              </a:rPr>
              <a:t>Northampton College (Apprenticeship scheme) - Will Brown</a:t>
            </a:r>
            <a:br>
              <a:rPr lang="en-GB" sz="2800" b="1" dirty="0">
                <a:ea typeface="Calibri"/>
                <a:cs typeface="Calibri"/>
              </a:rPr>
            </a:br>
            <a:endParaRPr lang="en-GB" sz="2800" b="1" dirty="0">
              <a:ea typeface="Calibri"/>
              <a:cs typeface="Calibri"/>
            </a:endParaRPr>
          </a:p>
          <a:p>
            <a:br>
              <a:rPr lang="en-GB" sz="2800" b="1" dirty="0">
                <a:ea typeface="Calibri"/>
                <a:cs typeface="Calibri"/>
              </a:rPr>
            </a:br>
            <a:endParaRPr lang="en-GB" sz="2800" b="1" dirty="0">
              <a:ea typeface="Calibri"/>
              <a:cs typeface="Calibri"/>
            </a:endParaRPr>
          </a:p>
        </p:txBody>
      </p:sp>
      <p:pic>
        <p:nvPicPr>
          <p:cNvPr id="6" name="Picture 5" descr="A red lion with black text&#10;&#10;AI-generated content may be incorrect.">
            <a:extLst>
              <a:ext uri="{FF2B5EF4-FFF2-40B4-BE49-F238E27FC236}">
                <a16:creationId xmlns:a16="http://schemas.microsoft.com/office/drawing/2014/main" id="{112F1221-AF96-BD2D-CF4E-00C0C5A11E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3697" r="405" b="629"/>
          <a:stretch>
            <a:fillRect/>
          </a:stretch>
        </p:blipFill>
        <p:spPr>
          <a:xfrm>
            <a:off x="10145588" y="5467744"/>
            <a:ext cx="1897958" cy="126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47033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henderit House Style PowerPoint Templat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CDE11692970948BADB5D4704C5BE9E" ma:contentTypeVersion="3" ma:contentTypeDescription="Create a new document." ma:contentTypeScope="" ma:versionID="f30f779c5c5470476d69aa33ef5854ec">
  <xsd:schema xmlns:xsd="http://www.w3.org/2001/XMLSchema" xmlns:xs="http://www.w3.org/2001/XMLSchema" xmlns:p="http://schemas.microsoft.com/office/2006/metadata/properties" xmlns:ns2="4d0b895a-e485-4f67-b843-06b7395dafa3" targetNamespace="http://schemas.microsoft.com/office/2006/metadata/properties" ma:root="true" ma:fieldsID="c3edd98d539b45b5f538529a9a23841c" ns2:_="">
    <xsd:import namespace="4d0b895a-e485-4f67-b843-06b7395daf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0b895a-e485-4f67-b843-06b7395daf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DB040D-1586-42F4-ADC4-D24D1AD182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0b895a-e485-4f67-b843-06b7395daf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BB3879-F517-42A7-A681-6D1BEEF2FB1D}">
  <ds:schemaRefs>
    <ds:schemaRef ds:uri="4d0b895a-e485-4f67-b843-06b7395dafa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CF97B7B-7E3C-4CA8-B687-9FC04A1A9D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3948</Words>
  <Application>Microsoft Office PowerPoint</Application>
  <PresentationFormat>Widescreen</PresentationFormat>
  <Paragraphs>627</Paragraphs>
  <Slides>49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49</vt:i4>
      </vt:variant>
    </vt:vector>
  </HeadingPairs>
  <TitlesOfParts>
    <vt:vector size="61" baseType="lpstr">
      <vt:lpstr>Archivo SemiBold</vt:lpstr>
      <vt:lpstr>Arial</vt:lpstr>
      <vt:lpstr>Calibri</vt:lpstr>
      <vt:lpstr>Calibri Light</vt:lpstr>
      <vt:lpstr>Cambria Math</vt:lpstr>
      <vt:lpstr>Comic Sans MS</vt:lpstr>
      <vt:lpstr>Franklin Gothic Medium</vt:lpstr>
      <vt:lpstr>Wingdings</vt:lpstr>
      <vt:lpstr>Wingdings 2</vt:lpstr>
      <vt:lpstr>Office Theme</vt:lpstr>
      <vt:lpstr>1_Office Theme</vt:lpstr>
      <vt:lpstr>Chenderit House Style 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English </vt:lpstr>
      <vt:lpstr>PowerPoint Presentation</vt:lpstr>
      <vt:lpstr>Top Tips for English Success </vt:lpstr>
      <vt:lpstr>PowerPoint Presentation</vt:lpstr>
      <vt:lpstr>Top Tips for English Success </vt:lpstr>
      <vt:lpstr>RAG rate course content</vt:lpstr>
      <vt:lpstr>Books studied</vt:lpstr>
      <vt:lpstr>FILM, TV PRODUCTIONS and Live theatre</vt:lpstr>
      <vt:lpstr>Film, TV productions and Live Theatre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Course outline- Edexcel Science</vt:lpstr>
      <vt:lpstr>Science-Combined </vt:lpstr>
      <vt:lpstr>Science-combined </vt:lpstr>
      <vt:lpstr>Separate sciences – 3 GCSE’s </vt:lpstr>
      <vt:lpstr>Separate sciences – 3 GCSE’s </vt:lpstr>
      <vt:lpstr>Parental support and homework</vt:lpstr>
      <vt:lpstr>Start early</vt:lpstr>
      <vt:lpstr>So what works well? Interrupting the forgetting curve </vt:lpstr>
      <vt:lpstr>Useful Websites and Resources </vt:lpstr>
      <vt:lpstr>For revision notes, We recommend CGP Books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Abbie Whitfield</dc:creator>
  <cp:lastModifiedBy>Christopher Billings</cp:lastModifiedBy>
  <cp:revision>8</cp:revision>
  <dcterms:created xsi:type="dcterms:W3CDTF">2025-07-08T09:41:12Z</dcterms:created>
  <dcterms:modified xsi:type="dcterms:W3CDTF">2026-10-07T18:18:02Z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0x01010053CDE11692970948BADB5D4704C5BE9E</vt:lpwstr>
  </property>
</Properties>
</file>